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5"/>
  </p:notesMasterIdLst>
  <p:sldIdLst>
    <p:sldId id="256" r:id="rId3"/>
    <p:sldId id="257" r:id="rId4"/>
    <p:sldId id="258" r:id="rId5"/>
    <p:sldId id="259" r:id="rId6"/>
    <p:sldId id="260" r:id="rId7"/>
    <p:sldId id="285" r:id="rId8"/>
    <p:sldId id="261" r:id="rId9"/>
    <p:sldId id="262" r:id="rId10"/>
    <p:sldId id="284" r:id="rId11"/>
    <p:sldId id="263" r:id="rId12"/>
    <p:sldId id="286" r:id="rId13"/>
    <p:sldId id="287" r:id="rId14"/>
    <p:sldId id="288" r:id="rId15"/>
    <p:sldId id="289" r:id="rId16"/>
    <p:sldId id="290" r:id="rId17"/>
    <p:sldId id="268" r:id="rId18"/>
    <p:sldId id="291" r:id="rId19"/>
    <p:sldId id="264" r:id="rId20"/>
    <p:sldId id="265" r:id="rId21"/>
    <p:sldId id="267" r:id="rId22"/>
    <p:sldId id="292" r:id="rId23"/>
    <p:sldId id="266" r:id="rId24"/>
  </p:sldIdLst>
  <p:sldSz cx="12192000" cy="6858000"/>
  <p:notesSz cx="6858000" cy="9144000"/>
  <p:defaultTextStyle>
    <a:defPPr>
      <a:defRPr lang="en-US"/>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3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122"/>
    <p:restoredTop sz="94403"/>
  </p:normalViewPr>
  <p:slideViewPr>
    <p:cSldViewPr snapToGrid="0" showGuides="1">
      <p:cViewPr varScale="1">
        <p:scale>
          <a:sx n="74" d="100"/>
          <a:sy n="74" d="100"/>
        </p:scale>
        <p:origin x="220" y="72"/>
      </p:cViewPr>
      <p:guideLst>
        <p:guide orient="horz" pos="2133"/>
        <p:guide pos="3840"/>
      </p:guideLst>
    </p:cSldViewPr>
  </p:slideViewPr>
  <p:notesTextViewPr>
    <p:cViewPr>
      <p:scale>
        <a:sx n="1" d="1"/>
        <a:sy n="1" d="1"/>
      </p:scale>
      <p:origin x="0" y="0"/>
    </p:cViewPr>
  </p:notesTextViewPr>
  <p:gridSpacing cx="76199" cy="76199"/>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027C8C45-2942-45AE-8FB4-F337622718CF}" type="datetimeFigureOut">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Click to edit Master text styles</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8788"/>
          </a:xfrm>
          <a:prstGeom prst="rect">
            <a:avLst/>
          </a:prstGeom>
        </p:spPr>
        <p:txBody>
          <a:bodyPr vert="horz" wrap="square" lIns="91440" tIns="45720" rIns="91440" bIns="45720" numCol="1" anchor="b" anchorCtr="0" compatLnSpc="1"/>
          <a:p>
            <a:pPr lvl="0" algn="r" eaLnBrk="1" fontAlgn="base" hangingPunct="1">
              <a:buNone/>
            </a:pPr>
            <a:fld id="{9A0DB2DC-4C9A-4742-B13C-FB6460FD3503}" type="slidenum">
              <a:rPr lang="en-IN" altLang="en-US" sz="1200" strike="noStrike" noProof="1" dirty="0">
                <a:latin typeface="Calibri" panose="020F0502020204030204" pitchFamily="34" charset="0"/>
                <a:ea typeface="+mn-ea"/>
                <a:cs typeface="+mn-cs"/>
              </a:rPr>
            </a:fld>
            <a:endParaRPr lang="en-I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pPr fontAlgn="base"/>
            <a:r>
              <a:rPr lang="en-US" strike="noStrike" noProof="1"/>
              <a:t>Click to edit Master title style</a:t>
            </a:r>
            <a:endParaRPr lang="en-IN" strike="noStrike" noProof="1"/>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en-US" strike="noStrike" noProof="1"/>
              <a:t>Click to edit Master subtitle style</a:t>
            </a:r>
            <a:endParaRPr lang="en-IN"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CC6281F4-F14F-403B-863C-1B712253A247}"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a:t>Click to edit Master title style</a:t>
            </a:r>
            <a:endParaRPr lang="en-IN"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CC6281F4-F14F-403B-863C-1B712253A247}"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pPr fontAlgn="base"/>
            <a:r>
              <a:rPr lang="en-US" strike="noStrike" noProof="1"/>
              <a:t>Click to edit Master title style</a:t>
            </a:r>
            <a:endParaRPr lang="en-IN" strike="noStrike" noProof="1"/>
          </a:p>
        </p:txBody>
      </p:sp>
      <p:sp>
        <p:nvSpPr>
          <p:cNvPr id="3" name="Vertical Text Placeholder 2"/>
          <p:cNvSpPr>
            <a:spLocks noGrp="1"/>
          </p:cNvSpPr>
          <p:nvPr>
            <p:ph type="body" orient="vert" idx="1"/>
          </p:nvPr>
        </p:nvSpPr>
        <p:spPr>
          <a:xfrm>
            <a:off x="838200" y="365125"/>
            <a:ext cx="7734300" cy="5811838"/>
          </a:xfrm>
        </p:spPr>
        <p:txBody>
          <a:bodyPr vert="eaVert"/>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CC6281F4-F14F-403B-863C-1B712253A247}"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2051" name="Picture 8"/>
          <p:cNvPicPr>
            <a:picLocks noChangeAspect="1"/>
          </p:cNvPicPr>
          <p:nvPr userDrawn="1"/>
        </p:nvPicPr>
        <p:blipFill>
          <a:blip r:embed="rId2"/>
          <a:stretch>
            <a:fillRect/>
          </a:stretch>
        </p:blipFill>
        <p:spPr>
          <a:xfrm>
            <a:off x="9248775" y="0"/>
            <a:ext cx="2943225" cy="914400"/>
          </a:xfrm>
          <a:prstGeom prst="rect">
            <a:avLst/>
          </a:prstGeom>
          <a:noFill/>
          <a:ln w="9525">
            <a:noFill/>
          </a:ln>
        </p:spPr>
      </p:pic>
      <p:sp>
        <p:nvSpPr>
          <p:cNvPr id="2" name="Title 1"/>
          <p:cNvSpPr>
            <a:spLocks noGrp="1"/>
          </p:cNvSpPr>
          <p:nvPr>
            <p:ph type="title"/>
          </p:nvPr>
        </p:nvSpPr>
        <p:spPr/>
        <p:txBody>
          <a:bodyPr/>
          <a:lstStyle/>
          <a:p>
            <a:pPr fontAlgn="base"/>
            <a:r>
              <a:rPr lang="en-US" strike="noStrike" noProof="1"/>
              <a:t>Click to edit Master title style</a:t>
            </a:r>
            <a:endParaRPr lang="en-IN" strike="noStrike" noProof="1"/>
          </a:p>
        </p:txBody>
      </p:sp>
      <p:sp>
        <p:nvSpPr>
          <p:cNvPr id="3" name="Content Placeholder 2"/>
          <p:cNvSpPr>
            <a:spLocks noGrp="1"/>
          </p:cNvSpPr>
          <p:nvPr>
            <p:ph idx="1"/>
          </p:nvPr>
        </p:nvSpPr>
        <p:spPr/>
        <p:txBody>
          <a:body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solidFill>
                  <a:schemeClr val="tx1"/>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7"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solidFill>
                  <a:schemeClr val="tx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Project Presentation 2023</a:t>
            </a:r>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bg1"/>
        </a:solidFill>
        <a:effectLst/>
      </p:bgPr>
    </p:bg>
    <p:spTree>
      <p:nvGrpSpPr>
        <p:cNvPr id="1" name=""/>
        <p:cNvGrpSpPr/>
        <p:nvPr/>
      </p:nvGrpSpPr>
      <p:grpSpPr>
        <a:xfrm>
          <a:off x="0" y="0"/>
          <a:ext cx="0" cy="0"/>
          <a:chOff x="0" y="0"/>
          <a:chExt cx="0" cy="0"/>
        </a:xfrm>
      </p:grpSpPr>
      <p:pic>
        <p:nvPicPr>
          <p:cNvPr id="3075" name="Picture 8"/>
          <p:cNvPicPr>
            <a:picLocks noChangeAspect="1"/>
          </p:cNvPicPr>
          <p:nvPr userDrawn="1"/>
        </p:nvPicPr>
        <p:blipFill>
          <a:blip r:embed="rId2"/>
          <a:stretch>
            <a:fillRect/>
          </a:stretch>
        </p:blipFill>
        <p:spPr>
          <a:xfrm>
            <a:off x="9248775" y="0"/>
            <a:ext cx="2943225" cy="914400"/>
          </a:xfrm>
          <a:prstGeom prst="rect">
            <a:avLst/>
          </a:prstGeom>
          <a:noFill/>
          <a:ln w="9525">
            <a:noFill/>
          </a:ln>
        </p:spPr>
      </p:pic>
      <p:sp>
        <p:nvSpPr>
          <p:cNvPr id="2" name="Title 1"/>
          <p:cNvSpPr>
            <a:spLocks noGrp="1"/>
          </p:cNvSpPr>
          <p:nvPr>
            <p:ph type="title"/>
          </p:nvPr>
        </p:nvSpPr>
        <p:spPr>
          <a:xfrm>
            <a:off x="831850" y="1709738"/>
            <a:ext cx="10515600" cy="2852737"/>
          </a:xfrm>
        </p:spPr>
        <p:txBody>
          <a:bodyPr anchor="b"/>
          <a:lstStyle>
            <a:lvl1pPr>
              <a:defRPr sz="6000"/>
            </a:lvl1pPr>
          </a:lstStyle>
          <a:p>
            <a:pPr fontAlgn="base"/>
            <a:r>
              <a:rPr lang="en-US" strike="noStrike" noProof="1"/>
              <a:t>Click to edit Master title style</a:t>
            </a:r>
            <a:endParaRPr lang="en-IN" strike="noStrike" noProof="1"/>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en-US" strike="noStrike" noProof="1"/>
              <a:t>Click to edit Master text styles</a:t>
            </a:r>
            <a:endParaRPr lang="en-US" strike="noStrike" noProof="1"/>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AE16E4E0-0578-4538-B7A6-E520D5A35689}"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pic>
        <p:nvPicPr>
          <p:cNvPr id="4099" name="Picture 8"/>
          <p:cNvPicPr>
            <a:picLocks noChangeAspect="1"/>
          </p:cNvPicPr>
          <p:nvPr userDrawn="1"/>
        </p:nvPicPr>
        <p:blipFill>
          <a:blip r:embed="rId2"/>
          <a:stretch>
            <a:fillRect/>
          </a:stretch>
        </p:blipFill>
        <p:spPr>
          <a:xfrm>
            <a:off x="9248775" y="33338"/>
            <a:ext cx="2943225" cy="914400"/>
          </a:xfrm>
          <a:prstGeom prst="rect">
            <a:avLst/>
          </a:prstGeom>
          <a:noFill/>
          <a:ln w="9525">
            <a:noFill/>
          </a:ln>
        </p:spPr>
      </p:pic>
      <p:sp>
        <p:nvSpPr>
          <p:cNvPr id="2" name="Title 1"/>
          <p:cNvSpPr>
            <a:spLocks noGrp="1"/>
          </p:cNvSpPr>
          <p:nvPr>
            <p:ph type="title"/>
          </p:nvPr>
        </p:nvSpPr>
        <p:spPr/>
        <p:txBody>
          <a:bodyPr/>
          <a:lstStyle/>
          <a:p>
            <a:pPr fontAlgn="base"/>
            <a:r>
              <a:rPr lang="en-US" strike="noStrike" noProof="1"/>
              <a:t>Click to edit Master title style</a:t>
            </a:r>
            <a:endParaRPr lang="en-IN" strike="noStrike" noProof="1"/>
          </a:p>
        </p:txBody>
      </p:sp>
      <p:sp>
        <p:nvSpPr>
          <p:cNvPr id="3" name="Content Placeholder 2"/>
          <p:cNvSpPr>
            <a:spLocks noGrp="1"/>
          </p:cNvSpPr>
          <p:nvPr>
            <p:ph sz="half" idx="1"/>
          </p:nvPr>
        </p:nvSpPr>
        <p:spPr>
          <a:xfrm>
            <a:off x="838200" y="1825625"/>
            <a:ext cx="5181600" cy="4351338"/>
          </a:xfrm>
        </p:spPr>
        <p:txBody>
          <a:body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4" name="Content Placeholder 3"/>
          <p:cNvSpPr>
            <a:spLocks noGrp="1"/>
          </p:cNvSpPr>
          <p:nvPr>
            <p:ph sz="half" idx="2"/>
          </p:nvPr>
        </p:nvSpPr>
        <p:spPr>
          <a:xfrm>
            <a:off x="6172200" y="1825625"/>
            <a:ext cx="5181600" cy="4351338"/>
          </a:xfrm>
        </p:spPr>
        <p:txBody>
          <a:body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5" name="Date Placeholder 4"/>
          <p:cNvSpPr>
            <a:spLocks noGrp="1"/>
          </p:cNvSpPr>
          <p:nvPr>
            <p:ph type="dt" sz="half" idx="1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CA85D564-CF0F-4AA4-8B60-AB729AF71E8A}"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6"/>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1"/>
        </a:solidFill>
        <a:effectLst/>
      </p:bgPr>
    </p:bg>
    <p:spTree>
      <p:nvGrpSpPr>
        <p:cNvPr id="1" name=""/>
        <p:cNvGrpSpPr/>
        <p:nvPr/>
      </p:nvGrpSpPr>
      <p:grpSpPr>
        <a:xfrm>
          <a:off x="0" y="0"/>
          <a:ext cx="0" cy="0"/>
          <a:chOff x="0" y="0"/>
          <a:chExt cx="0" cy="0"/>
        </a:xfrm>
      </p:grpSpPr>
      <p:pic>
        <p:nvPicPr>
          <p:cNvPr id="5123" name="Picture 8"/>
          <p:cNvPicPr>
            <a:picLocks noChangeAspect="1"/>
          </p:cNvPicPr>
          <p:nvPr userDrawn="1"/>
        </p:nvPicPr>
        <p:blipFill>
          <a:blip r:embed="rId2"/>
          <a:stretch>
            <a:fillRect/>
          </a:stretch>
        </p:blipFill>
        <p:spPr>
          <a:xfrm>
            <a:off x="9248775" y="0"/>
            <a:ext cx="2943225" cy="914400"/>
          </a:xfrm>
          <a:prstGeom prst="rect">
            <a:avLst/>
          </a:prstGeom>
          <a:noFill/>
          <a:ln w="9525">
            <a:noFill/>
          </a:ln>
        </p:spPr>
      </p:pic>
      <p:sp>
        <p:nvSpPr>
          <p:cNvPr id="2" name="Title 1"/>
          <p:cNvSpPr>
            <a:spLocks noGrp="1"/>
          </p:cNvSpPr>
          <p:nvPr>
            <p:ph type="title"/>
          </p:nvPr>
        </p:nvSpPr>
        <p:spPr>
          <a:xfrm>
            <a:off x="839788" y="365125"/>
            <a:ext cx="10515600" cy="1325563"/>
          </a:xfrm>
        </p:spPr>
        <p:txBody>
          <a:bodyPr/>
          <a:lstStyle/>
          <a:p>
            <a:pPr fontAlgn="base"/>
            <a:r>
              <a:rPr lang="en-US" strike="noStrike" noProof="1"/>
              <a:t>Click to edit Master title style</a:t>
            </a:r>
            <a:endParaRPr lang="en-IN" strike="noStrike" noProof="1"/>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a:t>Click to edit Master text styles</a:t>
            </a:r>
            <a:endParaRPr lang="en-US" strike="noStrike" noProof="1"/>
          </a:p>
        </p:txBody>
      </p:sp>
      <p:sp>
        <p:nvSpPr>
          <p:cNvPr id="4" name="Content Placeholder 3"/>
          <p:cNvSpPr>
            <a:spLocks noGrp="1"/>
          </p:cNvSpPr>
          <p:nvPr>
            <p:ph sz="half" idx="2"/>
          </p:nvPr>
        </p:nvSpPr>
        <p:spPr>
          <a:xfrm>
            <a:off x="839788" y="2505075"/>
            <a:ext cx="5157787" cy="3684588"/>
          </a:xfrm>
        </p:spPr>
        <p:txBody>
          <a:body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a:t>Click to edit Master text styles</a:t>
            </a:r>
            <a:endParaRPr lang="en-US" strike="noStrike" noProof="1"/>
          </a:p>
        </p:txBody>
      </p:sp>
      <p:sp>
        <p:nvSpPr>
          <p:cNvPr id="6" name="Content Placeholder 5"/>
          <p:cNvSpPr>
            <a:spLocks noGrp="1"/>
          </p:cNvSpPr>
          <p:nvPr>
            <p:ph sz="quarter" idx="4"/>
          </p:nvPr>
        </p:nvSpPr>
        <p:spPr>
          <a:xfrm>
            <a:off x="6172200" y="2505075"/>
            <a:ext cx="5183188" cy="3684588"/>
          </a:xfrm>
        </p:spPr>
        <p:txBody>
          <a:body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7" name="Date Placeholder 6"/>
          <p:cNvSpPr>
            <a:spLocks noGrp="1"/>
          </p:cNvSpPr>
          <p:nvPr>
            <p:ph type="dt" sz="half" idx="1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1586D4B1-6627-4082-9D73-DF9178407E74}"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Footer Placeholder 7"/>
          <p:cNvSpPr>
            <a:spLocks noGrp="1"/>
          </p:cNvSpPr>
          <p:nvPr>
            <p:ph type="ftr" sz="quarter" idx="1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Slide Number Placeholder 8"/>
          <p:cNvSpPr>
            <a:spLocks noGrp="1"/>
          </p:cNvSpPr>
          <p:nvPr>
            <p:ph type="sldNum" sz="quarter" idx="1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pic>
        <p:nvPicPr>
          <p:cNvPr id="6147" name="Picture 8"/>
          <p:cNvPicPr>
            <a:picLocks noChangeAspect="1"/>
          </p:cNvPicPr>
          <p:nvPr userDrawn="1"/>
        </p:nvPicPr>
        <p:blipFill>
          <a:blip r:embed="rId2"/>
          <a:stretch>
            <a:fillRect/>
          </a:stretch>
        </p:blipFill>
        <p:spPr>
          <a:xfrm>
            <a:off x="9248775" y="112713"/>
            <a:ext cx="2943225" cy="914400"/>
          </a:xfrm>
          <a:prstGeom prst="rect">
            <a:avLst/>
          </a:prstGeom>
          <a:noFill/>
          <a:ln w="9525">
            <a:noFill/>
          </a:ln>
        </p:spPr>
      </p:pic>
      <p:sp>
        <p:nvSpPr>
          <p:cNvPr id="2" name="Title 1"/>
          <p:cNvSpPr>
            <a:spLocks noGrp="1"/>
          </p:cNvSpPr>
          <p:nvPr>
            <p:ph type="title"/>
          </p:nvPr>
        </p:nvSpPr>
        <p:spPr/>
        <p:txBody>
          <a:bodyPr/>
          <a:lstStyle/>
          <a:p>
            <a:pPr fontAlgn="base"/>
            <a:r>
              <a:rPr lang="en-US" strike="noStrike" noProof="1"/>
              <a:t>Click to edit Master title style</a:t>
            </a:r>
            <a:endParaRPr lang="en-IN" strike="noStrike" noProof="1"/>
          </a:p>
        </p:txBody>
      </p:sp>
      <p:sp>
        <p:nvSpPr>
          <p:cNvPr id="3" name="Date Placeholder 2"/>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A60A7EBA-D710-40D7-A4B3-ED81BF1BC0C6}"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3"/>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4"/>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pic>
        <p:nvPicPr>
          <p:cNvPr id="7171" name="Picture 8"/>
          <p:cNvPicPr>
            <a:picLocks noChangeAspect="1"/>
          </p:cNvPicPr>
          <p:nvPr userDrawn="1"/>
        </p:nvPicPr>
        <p:blipFill>
          <a:blip r:embed="rId2"/>
          <a:stretch>
            <a:fillRect/>
          </a:stretch>
        </p:blipFill>
        <p:spPr>
          <a:xfrm>
            <a:off x="9248775" y="0"/>
            <a:ext cx="2943225" cy="914400"/>
          </a:xfrm>
          <a:prstGeom prst="rect">
            <a:avLst/>
          </a:prstGeom>
          <a:noFill/>
          <a:ln w="9525">
            <a:noFill/>
          </a:ln>
        </p:spPr>
      </p:pic>
      <p:sp>
        <p:nvSpPr>
          <p:cNvPr id="3" name="Date Placeholder 1"/>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358176F6-A20E-40A3-9327-7509DD8F7125}"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3"/>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pic>
        <p:nvPicPr>
          <p:cNvPr id="8195" name="Picture 8"/>
          <p:cNvPicPr>
            <a:picLocks noChangeAspect="1"/>
          </p:cNvPicPr>
          <p:nvPr userDrawn="1"/>
        </p:nvPicPr>
        <p:blipFill>
          <a:blip r:embed="rId2"/>
          <a:stretch>
            <a:fillRect/>
          </a:stretch>
        </p:blipFill>
        <p:spPr>
          <a:xfrm>
            <a:off x="9248775" y="34925"/>
            <a:ext cx="2943225" cy="914400"/>
          </a:xfrm>
          <a:prstGeom prst="rect">
            <a:avLst/>
          </a:prstGeom>
          <a:noFill/>
          <a:ln w="9525">
            <a:noFill/>
          </a:ln>
        </p:spPr>
      </p:pic>
      <p:sp>
        <p:nvSpPr>
          <p:cNvPr id="2" name="Title 1"/>
          <p:cNvSpPr>
            <a:spLocks noGrp="1"/>
          </p:cNvSpPr>
          <p:nvPr>
            <p:ph type="title"/>
          </p:nvPr>
        </p:nvSpPr>
        <p:spPr>
          <a:xfrm>
            <a:off x="839788" y="457200"/>
            <a:ext cx="3932237" cy="1600200"/>
          </a:xfrm>
        </p:spPr>
        <p:txBody>
          <a:bodyPr anchor="b"/>
          <a:lstStyle>
            <a:lvl1pPr>
              <a:defRPr sz="3200"/>
            </a:lvl1pPr>
          </a:lstStyle>
          <a:p>
            <a:pPr fontAlgn="base"/>
            <a:r>
              <a:rPr lang="en-US" strike="noStrike" noProof="1"/>
              <a:t>Click to edit Master title style</a:t>
            </a:r>
            <a:endParaRPr lang="en-IN" strike="noStrike" noProof="1"/>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en-US" strike="noStrike" noProof="1"/>
              <a:t>Click to edit Master text styles</a:t>
            </a:r>
            <a:endParaRPr lang="en-US" strike="noStrike" noProof="1"/>
          </a:p>
          <a:p>
            <a:pPr lvl="1" fontAlgn="base"/>
            <a:r>
              <a:rPr lang="en-US" strike="noStrike" noProof="1"/>
              <a:t>Second level</a:t>
            </a:r>
            <a:endParaRPr lang="en-US" strike="noStrike" noProof="1"/>
          </a:p>
          <a:p>
            <a:pPr lvl="2" fontAlgn="base"/>
            <a:r>
              <a:rPr lang="en-US" strike="noStrike" noProof="1"/>
              <a:t>Third level</a:t>
            </a:r>
            <a:endParaRPr lang="en-US" strike="noStrike" noProof="1"/>
          </a:p>
          <a:p>
            <a:pPr lvl="3" fontAlgn="base"/>
            <a:r>
              <a:rPr lang="en-US" strike="noStrike" noProof="1"/>
              <a:t>Fourth level</a:t>
            </a:r>
            <a:endParaRPr lang="en-US" strike="noStrike" noProof="1"/>
          </a:p>
          <a:p>
            <a:pPr lvl="4" fontAlgn="base"/>
            <a:r>
              <a:rPr lang="en-US" strike="noStrike" noProof="1"/>
              <a:t>Fifth level</a:t>
            </a:r>
            <a:endParaRPr lang="en-IN" strike="noStrike" noProof="1"/>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en-US" strike="noStrike" noProof="1"/>
              <a:t>Click to edit Master text styles</a:t>
            </a:r>
            <a:endParaRPr lang="en-US" strike="noStrike" noProof="1"/>
          </a:p>
        </p:txBody>
      </p:sp>
      <p:sp>
        <p:nvSpPr>
          <p:cNvPr id="5" name="Date Placeholder 4"/>
          <p:cNvSpPr>
            <a:spLocks noGrp="1"/>
          </p:cNvSpPr>
          <p:nvPr>
            <p:ph type="dt" sz="half" idx="1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6FC87A3E-84C3-4557-87C8-E6B10CF25072}"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6"/>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pic>
        <p:nvPicPr>
          <p:cNvPr id="9219" name="Picture 8"/>
          <p:cNvPicPr>
            <a:picLocks noChangeAspect="1"/>
          </p:cNvPicPr>
          <p:nvPr userDrawn="1"/>
        </p:nvPicPr>
        <p:blipFill>
          <a:blip r:embed="rId2"/>
          <a:stretch>
            <a:fillRect/>
          </a:stretch>
        </p:blipFill>
        <p:spPr>
          <a:xfrm>
            <a:off x="9248775" y="0"/>
            <a:ext cx="2943225" cy="914400"/>
          </a:xfrm>
          <a:prstGeom prst="rect">
            <a:avLst/>
          </a:prstGeom>
          <a:noFill/>
          <a:ln w="9525">
            <a:noFill/>
          </a:ln>
        </p:spPr>
      </p:pic>
      <p:sp>
        <p:nvSpPr>
          <p:cNvPr id="2" name="Title 1"/>
          <p:cNvSpPr>
            <a:spLocks noGrp="1"/>
          </p:cNvSpPr>
          <p:nvPr>
            <p:ph type="title"/>
          </p:nvPr>
        </p:nvSpPr>
        <p:spPr>
          <a:xfrm>
            <a:off x="839788" y="457200"/>
            <a:ext cx="3932237" cy="1600200"/>
          </a:xfrm>
        </p:spPr>
        <p:txBody>
          <a:bodyPr anchor="b"/>
          <a:lstStyle>
            <a:lvl1pPr>
              <a:defRPr sz="3200"/>
            </a:lvl1pPr>
          </a:lstStyle>
          <a:p>
            <a:pPr fontAlgn="base"/>
            <a:r>
              <a:rPr lang="en-US" strike="noStrike" noProof="1"/>
              <a:t>Click to edit Master title style</a:t>
            </a:r>
            <a:endParaRPr lang="en-IN" strike="noStrike" noProof="1"/>
          </a:p>
        </p:txBody>
      </p:sp>
      <p:sp>
        <p:nvSpPr>
          <p:cNvPr id="3" name="Picture Placeholder 2"/>
          <p:cNvSpPr>
            <a:spLocks noGrp="1"/>
          </p:cNvSpPr>
          <p:nvPr>
            <p:ph type="pic" idx="1"/>
          </p:nvPr>
        </p:nvSpPr>
        <p:spPr>
          <a:xfrm>
            <a:off x="5183188" y="987425"/>
            <a:ext cx="6172200" cy="4873625"/>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en-IN"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en-US" strike="noStrike" noProof="1"/>
              <a:t>Click to edit Master text styles</a:t>
            </a:r>
            <a:endParaRPr lang="en-US" strike="noStrike" noProof="1"/>
          </a:p>
        </p:txBody>
      </p:sp>
      <p:sp>
        <p:nvSpPr>
          <p:cNvPr id="5" name="Date Placeholder 4"/>
          <p:cNvSpPr>
            <a:spLocks noGrp="1"/>
          </p:cNvSpPr>
          <p:nvPr>
            <p:ph type="dt" sz="half" idx="1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A33CB415-B728-4F1D-A54D-666C67E2F0A7}"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Footer Placeholder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Slide Number Placeholder 6"/>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
            <a:pPr algn="r"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anchor="ctr" anchorCtr="0"/>
          <a:p>
            <a:pPr lvl="0"/>
            <a:r>
              <a:rPr lang="en-US" altLang="en-US" dirty="0"/>
              <a:t>Click to edit Master title style</a:t>
            </a:r>
            <a:endParaRPr lang="en-IN" altLang="en-US" dirty="0"/>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anchor="t" anchorCtr="0"/>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IN" alt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CC6281F4-F14F-403B-863C-1B712253A247}"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latin typeface="Calibri" panose="020F0502020204030204" pitchFamily="34" charset="0"/>
              </a:defRPr>
            </a:lvl1pPr>
          </a:lstStyle>
          <a:p>
            <a:pPr lvl="0" eaLnBrk="1" fontAlgn="base" hangingPunct="1">
              <a:buNone/>
            </a:pPr>
            <a:fld id="{9A0DB2DC-4C9A-4742-B13C-FB6460FD3503}" type="slidenum">
              <a:rPr lang="en-IN" altLang="en-US" strike="noStrike" noProof="1" dirty="0">
                <a:latin typeface="Calibri" panose="020F0502020204030204" pitchFamily="34" charset="0"/>
                <a:ea typeface="+mn-ea"/>
                <a:cs typeface="+mn-cs"/>
              </a:rPr>
            </a:fld>
            <a:endParaRPr lang="en-IN" altLang="en-US" strike="noStrike" noProof="1" dirty="0">
              <a:latin typeface="Arial" panose="020B0604020202020204" pitchFamily="34" charset="0"/>
            </a:endParaRPr>
          </a:p>
        </p:txBody>
      </p:sp>
      <p:pic>
        <p:nvPicPr>
          <p:cNvPr id="1031" name="Picture 7"/>
          <p:cNvPicPr>
            <a:picLocks noChangeAspect="1"/>
          </p:cNvPicPr>
          <p:nvPr userDrawn="1"/>
        </p:nvPicPr>
        <p:blipFill>
          <a:blip r:embed="rId12"/>
          <a:stretch>
            <a:fillRect/>
          </a:stretch>
        </p:blipFill>
        <p:spPr>
          <a:xfrm>
            <a:off x="9248775" y="0"/>
            <a:ext cx="2943225" cy="914400"/>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rtl="0" eaLnBrk="0" fontAlgn="base" hangingPunct="0">
        <a:lnSpc>
          <a:spcPct val="90000"/>
        </a:lnSpc>
        <a:spcBef>
          <a:spcPct val="0"/>
        </a:spcBef>
        <a:spcAft>
          <a:spcPct val="0"/>
        </a:spcAft>
        <a:defRPr sz="4400" b="1"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b="1">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b="1">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b="1">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b="1">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b="1">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b="1">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b="1">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b="1">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36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32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8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Title 1"/>
          <p:cNvSpPr>
            <a:spLocks noGrp="1"/>
          </p:cNvSpPr>
          <p:nvPr>
            <p:ph type="ctrTitle"/>
          </p:nvPr>
        </p:nvSpPr>
        <p:spPr>
          <a:xfrm>
            <a:off x="1841500" y="1159510"/>
            <a:ext cx="9144000" cy="1390015"/>
          </a:xfrm>
          <a:ln/>
        </p:spPr>
        <p:txBody>
          <a:bodyPr vert="horz" wrap="square" lIns="91440" tIns="45720" rIns="91440" bIns="45720" anchor="b" anchorCtr="0"/>
          <a:p>
            <a:pPr eaLnBrk="1" hangingPunct="1">
              <a:buClrTx/>
              <a:buSzTx/>
              <a:buFontTx/>
            </a:pPr>
            <a:r>
              <a:rPr lang="en-IN" altLang="en-US" sz="4400" kern="1200" dirty="0">
                <a:latin typeface="+mj-lt"/>
                <a:ea typeface="+mj-ea"/>
                <a:cs typeface="+mj-cs"/>
              </a:rPr>
              <a:t>WIRELESS APPLICATION CONTROL USING HAND GESTURES</a:t>
            </a:r>
            <a:endParaRPr lang="en-IN" altLang="en-US" sz="4400" kern="1200" dirty="0">
              <a:latin typeface="+mj-lt"/>
              <a:ea typeface="+mj-ea"/>
              <a:cs typeface="+mj-cs"/>
            </a:endParaRPr>
          </a:p>
        </p:txBody>
      </p:sp>
      <p:sp>
        <p:nvSpPr>
          <p:cNvPr id="3" name="Subtitle 2"/>
          <p:cNvSpPr>
            <a:spLocks noGrp="1"/>
          </p:cNvSpPr>
          <p:nvPr>
            <p:ph type="subTitle" idx="1"/>
          </p:nvPr>
        </p:nvSpPr>
        <p:spPr>
          <a:xfrm>
            <a:off x="396875" y="3429000"/>
            <a:ext cx="5659438" cy="2066925"/>
          </a:xfrm>
        </p:spPr>
        <p:txBody>
          <a:bodyPr vert="horz" wrap="square" lIns="91440" tIns="45720" rIns="91440" bIns="45720" numCol="1" rtlCol="0" anchor="t" anchorCtr="0" compatLnSpc="1">
            <a:normAutofit fontScale="80000"/>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sz="2400" b="1" i="0" u="sng" strike="noStrike" kern="1200" cap="none" spc="0" normalizeH="0" baseline="0" noProof="0" dirty="0">
                <a:ln>
                  <a:noFill/>
                </a:ln>
                <a:solidFill>
                  <a:schemeClr val="tx1"/>
                </a:solidFill>
                <a:effectLst/>
                <a:uLnTx/>
                <a:uFillTx/>
                <a:latin typeface="+mn-lt"/>
                <a:ea typeface="+mn-ea"/>
                <a:cs typeface="+mn-cs"/>
              </a:rPr>
              <a:t>Presented By: </a:t>
            </a:r>
            <a:endParaRPr kumimoji="0" lang="en-US" sz="2400" b="1" i="0" u="sng"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IN" altLang="en-US" sz="2400" b="0" i="0" u="none" strike="noStrike" kern="1200" cap="none" spc="0" normalizeH="0" baseline="0" noProof="0" dirty="0">
                <a:ln>
                  <a:noFill/>
                </a:ln>
                <a:solidFill>
                  <a:schemeClr val="tx1"/>
                </a:solidFill>
                <a:effectLst/>
                <a:uLnTx/>
                <a:uFillTx/>
                <a:latin typeface="+mn-lt"/>
                <a:ea typeface="+mn-ea"/>
                <a:cs typeface="+mn-cs"/>
              </a:rPr>
              <a:t>N.MANMADA SURYA GANESH GUPTHA(210303125064</a:t>
            </a:r>
            <a:r>
              <a:rPr kumimoji="0" lang="en-US" sz="2400" b="0" i="0" u="none" strike="noStrike" kern="1200" cap="none" spc="0" normalizeH="0" baseline="0" noProof="0" dirty="0">
                <a:ln>
                  <a:noFill/>
                </a:ln>
                <a:solidFill>
                  <a:schemeClr val="tx1"/>
                </a:solidFill>
                <a:effectLst/>
                <a:uLnTx/>
                <a:uFillTx/>
                <a:latin typeface="+mn-lt"/>
                <a:ea typeface="+mn-ea"/>
                <a:cs typeface="+mn-cs"/>
              </a:rPr>
              <a:t>)</a:t>
            </a:r>
            <a:endParaRPr kumimoji="0" lang="en-US"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IN" altLang="en-US" sz="2400" b="0" i="0" u="none" strike="noStrike" kern="1200" cap="none" spc="0" normalizeH="0" baseline="0" noProof="0" dirty="0">
                <a:ln>
                  <a:noFill/>
                </a:ln>
                <a:solidFill>
                  <a:schemeClr val="tx1"/>
                </a:solidFill>
                <a:effectLst/>
                <a:uLnTx/>
                <a:uFillTx/>
                <a:latin typeface="+mn-lt"/>
                <a:ea typeface="+mn-ea"/>
                <a:cs typeface="+mn-cs"/>
              </a:rPr>
              <a:t>T.HARISH REDDY</a:t>
            </a:r>
            <a:r>
              <a:rPr kumimoji="0" lang="en-US" sz="2400" b="0" i="0" u="none" strike="noStrike" kern="1200" cap="none" spc="0" normalizeH="0" baseline="0" noProof="0" dirty="0">
                <a:ln>
                  <a:noFill/>
                </a:ln>
                <a:solidFill>
                  <a:schemeClr val="tx1"/>
                </a:solidFill>
                <a:effectLst/>
                <a:uLnTx/>
                <a:uFillTx/>
                <a:latin typeface="+mn-lt"/>
                <a:ea typeface="+mn-ea"/>
                <a:cs typeface="+mn-cs"/>
              </a:rPr>
              <a:t> </a:t>
            </a:r>
            <a:r>
              <a:rPr kumimoji="0" lang="en-IN" altLang="en-US" sz="2400" b="0" i="0" u="none" strike="noStrike" kern="1200" cap="none" spc="0" normalizeH="0" baseline="0" noProof="0" dirty="0">
                <a:ln>
                  <a:noFill/>
                </a:ln>
                <a:solidFill>
                  <a:schemeClr val="tx1"/>
                </a:solidFill>
                <a:effectLst/>
                <a:uLnTx/>
                <a:uFillTx/>
                <a:latin typeface="+mn-lt"/>
                <a:ea typeface="+mn-ea"/>
                <a:cs typeface="+mn-cs"/>
              </a:rPr>
              <a:t>                                        (210303125087</a:t>
            </a:r>
            <a:r>
              <a:rPr kumimoji="0" lang="en-US" sz="2400" b="0" i="0" u="none" strike="noStrike" kern="1200" cap="none" spc="0" normalizeH="0" baseline="0" noProof="0" dirty="0">
                <a:ln>
                  <a:noFill/>
                </a:ln>
                <a:solidFill>
                  <a:schemeClr val="tx1"/>
                </a:solidFill>
                <a:effectLst/>
                <a:uLnTx/>
                <a:uFillTx/>
                <a:latin typeface="+mn-lt"/>
                <a:ea typeface="+mn-ea"/>
                <a:cs typeface="+mn-cs"/>
              </a:rPr>
              <a:t>)</a:t>
            </a:r>
            <a:endParaRPr kumimoji="0" lang="en-US"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IN" altLang="en-US" sz="2400" b="0" i="0" u="none" strike="noStrike" kern="1200" cap="none" spc="0" normalizeH="0" baseline="0" noProof="0" dirty="0">
                <a:ln>
                  <a:noFill/>
                </a:ln>
                <a:solidFill>
                  <a:schemeClr val="tx1"/>
                </a:solidFill>
                <a:effectLst/>
                <a:uLnTx/>
                <a:uFillTx/>
                <a:latin typeface="+mn-lt"/>
                <a:ea typeface="+mn-ea"/>
                <a:cs typeface="+mn-cs"/>
              </a:rPr>
              <a:t>N.VAMSI KRISHNA</a:t>
            </a:r>
            <a:r>
              <a:rPr kumimoji="0" lang="en-US" sz="2400" b="0" i="0" u="none" strike="noStrike" kern="1200" cap="none" spc="0" normalizeH="0" baseline="0" noProof="0" dirty="0">
                <a:ln>
                  <a:noFill/>
                </a:ln>
                <a:solidFill>
                  <a:schemeClr val="tx1"/>
                </a:solidFill>
                <a:effectLst/>
                <a:uLnTx/>
                <a:uFillTx/>
                <a:latin typeface="+mn-lt"/>
                <a:ea typeface="+mn-ea"/>
                <a:cs typeface="+mn-cs"/>
              </a:rPr>
              <a:t> </a:t>
            </a:r>
            <a:r>
              <a:rPr kumimoji="0" lang="en-IN" altLang="en-US" sz="2400" b="0" i="0" u="none" strike="noStrike" kern="1200" cap="none" spc="0" normalizeH="0" baseline="0" noProof="0" dirty="0">
                <a:ln>
                  <a:noFill/>
                </a:ln>
                <a:solidFill>
                  <a:schemeClr val="tx1"/>
                </a:solidFill>
                <a:effectLst/>
                <a:uLnTx/>
                <a:uFillTx/>
                <a:latin typeface="+mn-lt"/>
                <a:ea typeface="+mn-ea"/>
                <a:cs typeface="+mn-cs"/>
              </a:rPr>
              <a:t>                                     </a:t>
            </a:r>
            <a:r>
              <a:rPr kumimoji="0" lang="en-US" sz="2400" b="0" i="0" u="none" strike="noStrike" kern="1200" cap="none" spc="0" normalizeH="0" baseline="0" noProof="0" dirty="0">
                <a:ln>
                  <a:noFill/>
                </a:ln>
                <a:solidFill>
                  <a:schemeClr val="tx1"/>
                </a:solidFill>
                <a:effectLst/>
                <a:uLnTx/>
                <a:uFillTx/>
                <a:latin typeface="+mn-lt"/>
                <a:ea typeface="+mn-ea"/>
                <a:cs typeface="+mn-cs"/>
              </a:rPr>
              <a:t>(</a:t>
            </a:r>
            <a:r>
              <a:rPr kumimoji="0" lang="en-IN" altLang="en-US" sz="2400" b="0" i="0" u="none" strike="noStrike" kern="1200" cap="none" spc="0" normalizeH="0" baseline="0" noProof="0" dirty="0">
                <a:ln>
                  <a:noFill/>
                </a:ln>
                <a:solidFill>
                  <a:schemeClr val="tx1"/>
                </a:solidFill>
                <a:effectLst/>
                <a:uLnTx/>
                <a:uFillTx/>
                <a:latin typeface="+mn-lt"/>
                <a:ea typeface="+mn-ea"/>
                <a:cs typeface="+mn-cs"/>
              </a:rPr>
              <a:t>210303125067)</a:t>
            </a:r>
            <a:endParaRPr kumimoji="0" lang="en-US"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IN" altLang="en-US" sz="2400" b="0" i="0" u="none" strike="noStrike" kern="1200" cap="none" spc="0" normalizeH="0" baseline="0" noProof="0" dirty="0">
                <a:ln>
                  <a:noFill/>
                </a:ln>
                <a:solidFill>
                  <a:schemeClr val="tx1"/>
                </a:solidFill>
                <a:effectLst/>
                <a:uLnTx/>
                <a:uFillTx/>
                <a:latin typeface="+mn-lt"/>
                <a:ea typeface="+mn-ea"/>
                <a:cs typeface="+mn-cs"/>
              </a:rPr>
              <a:t>T.SUNDAR SENA REDDY</a:t>
            </a:r>
            <a:r>
              <a:rPr kumimoji="0" lang="en-US" sz="2400" b="0" i="0" u="none" strike="noStrike" kern="1200" cap="none" spc="0" normalizeH="0" baseline="0" noProof="0" dirty="0">
                <a:ln>
                  <a:noFill/>
                </a:ln>
                <a:solidFill>
                  <a:schemeClr val="tx1"/>
                </a:solidFill>
                <a:effectLst/>
                <a:uLnTx/>
                <a:uFillTx/>
                <a:latin typeface="+mn-lt"/>
                <a:ea typeface="+mn-ea"/>
                <a:cs typeface="+mn-cs"/>
              </a:rPr>
              <a:t> </a:t>
            </a:r>
            <a:r>
              <a:rPr kumimoji="0" lang="en-IN" altLang="en-US" sz="2400" b="0" i="0" u="none" strike="noStrike" kern="1200" cap="none" spc="0" normalizeH="0" baseline="0" noProof="0" dirty="0">
                <a:ln>
                  <a:noFill/>
                </a:ln>
                <a:solidFill>
                  <a:schemeClr val="tx1"/>
                </a:solidFill>
                <a:effectLst/>
                <a:uLnTx/>
                <a:uFillTx/>
                <a:latin typeface="+mn-lt"/>
                <a:ea typeface="+mn-ea"/>
                <a:cs typeface="+mn-cs"/>
              </a:rPr>
              <a:t>                           </a:t>
            </a:r>
            <a:r>
              <a:rPr kumimoji="0" lang="en-US" sz="2400" b="0" i="0" u="none" strike="noStrike" kern="1200" cap="none" spc="0" normalizeH="0" baseline="0" noProof="0" dirty="0">
                <a:ln>
                  <a:noFill/>
                </a:ln>
                <a:solidFill>
                  <a:schemeClr val="tx1"/>
                </a:solidFill>
                <a:effectLst/>
                <a:uLnTx/>
                <a:uFillTx/>
                <a:latin typeface="+mn-lt"/>
                <a:ea typeface="+mn-ea"/>
                <a:cs typeface="+mn-cs"/>
              </a:rPr>
              <a:t>(</a:t>
            </a:r>
            <a:r>
              <a:rPr kumimoji="0" lang="en-IN" altLang="en-US" sz="2400" b="0" i="0" u="none" strike="noStrike" kern="1200" cap="none" spc="0" normalizeH="0" baseline="0" noProof="0" dirty="0">
                <a:ln>
                  <a:noFill/>
                </a:ln>
                <a:solidFill>
                  <a:schemeClr val="tx1"/>
                </a:solidFill>
                <a:effectLst/>
                <a:uLnTx/>
                <a:uFillTx/>
                <a:latin typeface="+mn-lt"/>
                <a:ea typeface="+mn-ea"/>
                <a:cs typeface="+mn-cs"/>
              </a:rPr>
              <a:t>210303125085</a:t>
            </a:r>
            <a:r>
              <a:rPr kumimoji="0" lang="en-US" sz="2400" b="0" i="0" u="none" strike="noStrike" kern="1200" cap="none" spc="0" normalizeH="0" baseline="0" noProof="0" dirty="0">
                <a:ln>
                  <a:noFill/>
                </a:ln>
                <a:solidFill>
                  <a:schemeClr val="tx1"/>
                </a:solidFill>
                <a:effectLst/>
                <a:uLnTx/>
                <a:uFillTx/>
                <a:latin typeface="+mn-lt"/>
                <a:ea typeface="+mn-ea"/>
                <a:cs typeface="+mn-cs"/>
              </a:rPr>
              <a:t>)</a:t>
            </a:r>
            <a:endParaRPr kumimoji="0" lang="en-I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I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IN"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Subtitle 2"/>
          <p:cNvSpPr txBox="1"/>
          <p:nvPr/>
        </p:nvSpPr>
        <p:spPr>
          <a:xfrm>
            <a:off x="6878638" y="3378200"/>
            <a:ext cx="4916488" cy="2168525"/>
          </a:xfrm>
          <a:prstGeom prst="rect">
            <a:avLst/>
          </a:prstGeom>
        </p:spPr>
        <p:txBody>
          <a:bodyPr>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US" sz="9600" b="1" i="0" u="sng" strike="noStrike" kern="1200" cap="none" spc="0" normalizeH="0" baseline="0" noProof="0" dirty="0">
                <a:ln>
                  <a:noFill/>
                </a:ln>
                <a:solidFill>
                  <a:schemeClr val="tx1"/>
                </a:solidFill>
                <a:effectLst/>
                <a:uLnTx/>
                <a:uFillTx/>
                <a:latin typeface="+mn-lt"/>
                <a:ea typeface="+mn-ea"/>
                <a:cs typeface="+mn-cs"/>
              </a:rPr>
              <a:t>Guided By:</a:t>
            </a:r>
            <a:endParaRPr kumimoji="0" lang="en-US" sz="9600" b="1" i="0" u="sng"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IN" altLang="en-US" sz="9600" b="0" i="0" u="none" strike="noStrike" kern="1200" cap="none" spc="0" normalizeH="0" baseline="0" noProof="0" dirty="0">
                <a:ln>
                  <a:noFill/>
                </a:ln>
                <a:solidFill>
                  <a:schemeClr val="tx1"/>
                </a:solidFill>
                <a:effectLst/>
                <a:uLnTx/>
                <a:uFillTx/>
                <a:latin typeface="+mn-lt"/>
                <a:ea typeface="+mn-ea"/>
                <a:cs typeface="+mn-cs"/>
              </a:rPr>
              <a:t>VISHAL CHOUHAN SIR</a:t>
            </a:r>
            <a:endParaRPr kumimoji="0" lang="en-US" sz="96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US" sz="9600" b="0" i="0" u="none" strike="noStrike" kern="1200" cap="none" spc="0" normalizeH="0" baseline="0" noProof="0" dirty="0">
                <a:ln>
                  <a:noFill/>
                </a:ln>
                <a:solidFill>
                  <a:schemeClr val="tx1"/>
                </a:solidFill>
                <a:effectLst/>
                <a:uLnTx/>
                <a:uFillTx/>
                <a:latin typeface="+mn-lt"/>
                <a:ea typeface="+mn-ea"/>
                <a:cs typeface="+mn-cs"/>
              </a:rPr>
              <a:t>Designation</a:t>
            </a:r>
            <a:endParaRPr kumimoji="0" lang="en-US" sz="96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US" sz="9600" b="0" i="0" u="none" strike="noStrike" kern="1200" cap="none" spc="0" normalizeH="0" baseline="0" noProof="0" dirty="0">
                <a:ln>
                  <a:noFill/>
                </a:ln>
                <a:solidFill>
                  <a:schemeClr val="tx1"/>
                </a:solidFill>
                <a:effectLst/>
                <a:uLnTx/>
                <a:uFillTx/>
                <a:latin typeface="+mn-lt"/>
                <a:ea typeface="+mn-ea"/>
                <a:cs typeface="+mn-cs"/>
              </a:rPr>
              <a:t>CSE Department</a:t>
            </a:r>
            <a:endParaRPr kumimoji="0" lang="en-US" sz="96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US" sz="9600" b="0" i="0" u="none" strike="noStrike" kern="1200" cap="none" spc="0" normalizeH="0" baseline="0" noProof="0" dirty="0">
                <a:ln>
                  <a:noFill/>
                </a:ln>
                <a:solidFill>
                  <a:schemeClr val="tx1"/>
                </a:solidFill>
                <a:effectLst/>
                <a:uLnTx/>
                <a:uFillTx/>
                <a:latin typeface="+mn-lt"/>
                <a:ea typeface="+mn-ea"/>
                <a:cs typeface="+mn-cs"/>
              </a:rPr>
              <a:t>PIET, Parul University</a:t>
            </a:r>
            <a:endParaRPr kumimoji="0" lang="en-US" sz="96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10000"/>
              </a:lnSpc>
              <a:spcBef>
                <a:spcPts val="1000"/>
              </a:spcBef>
              <a:spcAft>
                <a:spcPts val="0"/>
              </a:spcAft>
              <a:buClrTx/>
              <a:buSzTx/>
              <a:buFont typeface="Arial" panose="020B0604020202020204" pitchFamily="34" charset="0"/>
              <a:buNone/>
              <a:defRPr/>
            </a:pPr>
            <a:r>
              <a:rPr kumimoji="0" lang="en-US" sz="9600" b="0" i="0" u="none" strike="noStrike" kern="1200" cap="none" spc="0" normalizeH="0" baseline="0" noProof="0" dirty="0">
                <a:ln>
                  <a:noFill/>
                </a:ln>
                <a:solidFill>
                  <a:schemeClr val="tx1"/>
                </a:solidFill>
                <a:effectLst/>
                <a:uLnTx/>
                <a:uFillTx/>
                <a:latin typeface="+mn-lt"/>
                <a:ea typeface="+mn-ea"/>
                <a:cs typeface="+mn-cs"/>
              </a:rPr>
              <a:t> </a:t>
            </a:r>
            <a:endParaRPr kumimoji="0" lang="en-US" sz="96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I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IN"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11268" name="TextBox 7"/>
          <p:cNvSpPr txBox="1"/>
          <p:nvPr/>
        </p:nvSpPr>
        <p:spPr>
          <a:xfrm>
            <a:off x="3657600" y="6426200"/>
            <a:ext cx="5233988" cy="400050"/>
          </a:xfrm>
          <a:prstGeom prst="rect">
            <a:avLst/>
          </a:prstGeom>
          <a:noFill/>
          <a:ln w="9525">
            <a:noFill/>
          </a:ln>
        </p:spPr>
        <p:txBody>
          <a:bodyPr anchor="t" anchorCtr="0">
            <a:spAutoFit/>
          </a:bodyPr>
          <a:p>
            <a:pPr algn="ctr">
              <a:buFontTx/>
            </a:pPr>
            <a:r>
              <a:rPr lang="en-US" altLang="en-US" sz="2000" b="1" dirty="0">
                <a:latin typeface="Calibri" panose="020F0502020204030204" pitchFamily="34" charset="0"/>
              </a:rPr>
              <a:t>Internal Project Presentation August, 2024</a:t>
            </a:r>
            <a:endParaRPr lang="en-IN" altLang="en-US" sz="2000" b="1" dirty="0">
              <a:latin typeface="Calibri" panose="020F0502020204030204" pitchFamily="34" charset="0"/>
              <a:ea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vert="horz" wrap="square" lIns="91440" tIns="45720" rIns="91440" bIns="45720" numCol="1" rtlCol="0" anchor="ctr" anchorCtr="0" compatLnSpc="1">
            <a:normAutofit fontScale="90000"/>
          </a:bodyPr>
          <a:lstStyle/>
          <a:p>
            <a:pPr marL="0" marR="0" lvl="0" indent="0" algn="l" defTabSz="914400" rtl="0" eaLnBrk="1" fontAlgn="auto" latinLnBrk="0" hangingPunct="1">
              <a:lnSpc>
                <a:spcPct val="90000"/>
              </a:lnSpc>
              <a:spcBef>
                <a:spcPct val="0"/>
              </a:spcBef>
              <a:spcAft>
                <a:spcPts val="0"/>
              </a:spcAft>
              <a:buClrTx/>
              <a:buSzTx/>
              <a:buFontTx/>
              <a:buNone/>
              <a:defRPr/>
            </a:pPr>
            <a:br>
              <a:rPr kumimoji="0" lang="en-US" sz="4400" b="1" i="0" u="none" strike="noStrike" kern="1200" cap="none" spc="0" normalizeH="0" baseline="0" noProof="0" dirty="0">
                <a:ln>
                  <a:noFill/>
                </a:ln>
                <a:solidFill>
                  <a:schemeClr val="tx1"/>
                </a:solidFill>
                <a:effectLst/>
                <a:uLnTx/>
                <a:uFillTx/>
                <a:latin typeface="+mj-lt"/>
                <a:ea typeface="+mj-ea"/>
                <a:cs typeface="+mj-cs"/>
              </a:rPr>
            </a:br>
            <a:r>
              <a:rPr kumimoji="0" lang="en-US" sz="4400" b="1" i="0" u="none" strike="noStrike" kern="1200" cap="none" spc="0" normalizeH="0" baseline="0" noProof="0" dirty="0">
                <a:ln>
                  <a:noFill/>
                </a:ln>
                <a:solidFill>
                  <a:schemeClr val="tx1"/>
                </a:solidFill>
                <a:effectLst/>
                <a:uLnTx/>
                <a:uFillTx/>
                <a:latin typeface="+mj-lt"/>
                <a:ea typeface="+mj-ea"/>
                <a:cs typeface="+mj-cs"/>
              </a:rPr>
              <a:t>Screen shots of implemented work</a:t>
            </a:r>
            <a:br>
              <a:rPr kumimoji="0" lang="en-US" sz="4400" b="1" i="0" u="none" strike="noStrike" kern="1200" cap="none" spc="0" normalizeH="0" baseline="0" noProof="0" dirty="0">
                <a:ln>
                  <a:noFill/>
                </a:ln>
                <a:solidFill>
                  <a:schemeClr val="tx1"/>
                </a:solidFill>
                <a:effectLst/>
                <a:uLnTx/>
                <a:uFillTx/>
                <a:latin typeface="+mj-lt"/>
                <a:ea typeface="+mj-ea"/>
                <a:cs typeface="+mj-cs"/>
              </a:rPr>
            </a:br>
            <a:endParaRPr kumimoji="0" lang="en-IN" sz="4400" b="1" i="0" u="none" strike="noStrike" kern="1200" cap="none" spc="0" normalizeH="0" baseline="0" noProof="0" dirty="0">
              <a:ln>
                <a:noFill/>
              </a:ln>
              <a:solidFill>
                <a:schemeClr val="tx1"/>
              </a:solidFill>
              <a:effectLst/>
              <a:uLnTx/>
              <a:uFillTx/>
              <a:latin typeface="+mj-lt"/>
              <a:ea typeface="+mj-ea"/>
              <a:cs typeface="+mj-cs"/>
            </a:endParaRPr>
          </a:p>
        </p:txBody>
      </p:sp>
      <p:sp>
        <p:nvSpPr>
          <p:cNvPr id="17412"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CCC53909-AEB0-4655-BBDE-D62A48A2F8B6}"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7413"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9461"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1692275" y="1795145"/>
            <a:ext cx="8467090" cy="41490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noProof="0" dirty="0">
                <a:ln>
                  <a:noFill/>
                </a:ln>
                <a:effectLst/>
                <a:uLnTx/>
                <a:uFillTx/>
                <a:sym typeface="+mn-ea"/>
              </a:rPr>
              <a:t>Screen shots of implemented work</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2031365" y="2099310"/>
            <a:ext cx="8128000" cy="38036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noProof="0" dirty="0">
                <a:ln>
                  <a:noFill/>
                </a:ln>
                <a:effectLst/>
                <a:uLnTx/>
                <a:uFillTx/>
                <a:sym typeface="+mn-ea"/>
              </a:rPr>
              <a:t>Screen shots of implemented work</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2031365" y="1835785"/>
            <a:ext cx="8128000" cy="43307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noProof="0" dirty="0">
                <a:ln>
                  <a:noFill/>
                </a:ln>
                <a:effectLst/>
                <a:uLnTx/>
                <a:uFillTx/>
                <a:sym typeface="+mn-ea"/>
              </a:rPr>
              <a:t>Screen shots of implemented work</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2031365" y="1950085"/>
            <a:ext cx="8128000" cy="41021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noProof="0" dirty="0">
                <a:ln>
                  <a:noFill/>
                </a:ln>
                <a:effectLst/>
                <a:uLnTx/>
                <a:uFillTx/>
                <a:sym typeface="+mn-ea"/>
              </a:rPr>
              <a:t>Screen shots of implemented work</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2031365" y="1934210"/>
            <a:ext cx="8128000" cy="41338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noProof="0" dirty="0">
                <a:ln>
                  <a:noFill/>
                </a:ln>
                <a:effectLst/>
                <a:uLnTx/>
                <a:uFillTx/>
                <a:sym typeface="+mn-ea"/>
              </a:rPr>
              <a:t>Screen shots of implemented work</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2031365" y="2107565"/>
            <a:ext cx="8128000" cy="38036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Title 1"/>
          <p:cNvSpPr>
            <a:spLocks noGrp="1"/>
          </p:cNvSpPr>
          <p:nvPr>
            <p:ph type="title"/>
          </p:nvPr>
        </p:nvSpPr>
        <p:spPr>
          <a:ln/>
        </p:spPr>
        <p:txBody>
          <a:bodyPr vert="horz" wrap="square" lIns="91440" tIns="45720" rIns="91440" bIns="45720" anchor="ctr" anchorCtr="0"/>
          <a:p>
            <a:pPr>
              <a:buNone/>
            </a:pPr>
            <a:r>
              <a:rPr lang="en-IN" altLang="x-none" dirty="0"/>
              <a:t>Testing of the Project</a:t>
            </a:r>
            <a:endParaRPr lang="en-IN" altLang="x-none" dirty="0"/>
          </a:p>
        </p:txBody>
      </p:sp>
      <p:sp>
        <p:nvSpPr>
          <p:cNvPr id="4" name="Date Placeholder 3"/>
          <p:cNvSpPr txBox="1">
            <a:spLocks noGrp="1"/>
          </p:cNvSpPr>
          <p:nvPr>
            <p:ph type="dt" sz="half" idx="2"/>
          </p:nvPr>
        </p:nvSpPr>
        <p:spPr>
          <a:noFill/>
        </p:spPr>
        <p:txBody>
          <a:bodyPr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smtClean="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5" name="Footer Placeholder 4"/>
          <p:cNvSpPr txBox="1">
            <a:spLocks noGrp="1"/>
          </p:cNvSpPr>
          <p:nvPr>
            <p:ph type="ftr" sz="quarter" idx="3"/>
          </p:nvPr>
        </p:nvSpPr>
        <p:spPr>
          <a:noFill/>
        </p:spPr>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Project Presentation 2023</a:t>
            </a:r>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
        <p:nvSpPr>
          <p:cNvPr id="20485"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SzTx/>
            </a:pPr>
            <a:fld id="{9A0DB2DC-4C9A-4742-B13C-FB6460FD3503}" type="slidenum">
              <a:rPr lang="en-IN" altLang="en-US" sz="1200" dirty="0">
                <a:latin typeface="Calibri" panose="020F0502020204030204" pitchFamily="34" charset="0"/>
              </a:rPr>
            </a:fld>
            <a:endParaRPr lang="en-IN" altLang="en-US" sz="1200" dirty="0">
              <a:latin typeface="Calibri" panose="020F0502020204030204" pitchFamily="34" charset="0"/>
            </a:endParaRPr>
          </a:p>
        </p:txBody>
      </p:sp>
      <p:pic>
        <p:nvPicPr>
          <p:cNvPr id="2" name="Content Placeholder 1"/>
          <p:cNvPicPr>
            <a:picLocks noChangeAspect="1"/>
          </p:cNvPicPr>
          <p:nvPr>
            <p:ph idx="1"/>
          </p:nvPr>
        </p:nvPicPr>
        <p:blipFill>
          <a:blip r:embed="rId1"/>
          <a:stretch>
            <a:fillRect/>
          </a:stretch>
        </p:blipFill>
        <p:spPr>
          <a:xfrm>
            <a:off x="4095750" y="1825625"/>
            <a:ext cx="3999865" cy="4351655"/>
          </a:xfrm>
          <a:prstGeom prst="rect">
            <a:avLst/>
          </a:prstGeom>
        </p:spPr>
      </p:pic>
      <p:sp>
        <p:nvSpPr>
          <p:cNvPr id="3" name="Text Box 2"/>
          <p:cNvSpPr txBox="1"/>
          <p:nvPr/>
        </p:nvSpPr>
        <p:spPr>
          <a:xfrm>
            <a:off x="5701030" y="942975"/>
            <a:ext cx="4064000" cy="368300"/>
          </a:xfrm>
          <a:prstGeom prst="rect">
            <a:avLst/>
          </a:prstGeom>
          <a:noFill/>
        </p:spPr>
        <p:txBody>
          <a:bodyPr wrap="square" rtlCol="0">
            <a:spAutoFit/>
          </a:bodyPr>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x-none" dirty="0">
                <a:sym typeface="+mn-ea"/>
              </a:rPr>
              <a:t>Testing of the Project</a:t>
            </a:r>
            <a:endParaRPr lang="en-US"/>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pic>
        <p:nvPicPr>
          <p:cNvPr id="5" name="Content Placeholder 4"/>
          <p:cNvPicPr>
            <a:picLocks noChangeAspect="1"/>
          </p:cNvPicPr>
          <p:nvPr>
            <p:ph idx="1"/>
          </p:nvPr>
        </p:nvPicPr>
        <p:blipFill>
          <a:blip r:embed="rId1"/>
          <a:stretch>
            <a:fillRect/>
          </a:stretch>
        </p:blipFill>
        <p:spPr>
          <a:xfrm>
            <a:off x="3581400" y="1839595"/>
            <a:ext cx="5458460" cy="365379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Title 1"/>
          <p:cNvSpPr>
            <a:spLocks noGrp="1"/>
          </p:cNvSpPr>
          <p:nvPr>
            <p:ph type="title"/>
          </p:nvPr>
        </p:nvSpPr>
        <p:spPr>
          <a:ln/>
        </p:spPr>
        <p:txBody>
          <a:bodyPr vert="horz" wrap="square" lIns="91440" tIns="45720" rIns="91440" bIns="45720" anchor="ctr" anchorCtr="0"/>
          <a:p>
            <a:pPr eaLnBrk="1" hangingPunct="1"/>
            <a:r>
              <a:rPr lang="en-US" altLang="en-US" dirty="0"/>
              <a:t>Conclusion</a:t>
            </a:r>
            <a:endParaRPr lang="en-IN" altLang="en-US" dirty="0"/>
          </a:p>
        </p:txBody>
      </p:sp>
      <p:sp>
        <p:nvSpPr>
          <p:cNvPr id="21506" name="Content Placeholder 2"/>
          <p:cNvSpPr>
            <a:spLocks noGrp="1"/>
          </p:cNvSpPr>
          <p:nvPr>
            <p:ph idx="1"/>
          </p:nvPr>
        </p:nvSpPr>
        <p:spPr>
          <a:ln/>
        </p:spPr>
        <p:txBody>
          <a:bodyPr vert="horz" wrap="square" lIns="91440" tIns="45720" rIns="91440" bIns="45720" anchor="t" anchorCtr="0"/>
          <a:p>
            <a:pPr marL="0" indent="0" eaLnBrk="1" hangingPunct="1">
              <a:buNone/>
            </a:pPr>
            <a:r>
              <a:rPr lang="en-IN" altLang="en-US" sz="1800" dirty="0"/>
              <a:t>This paper presents the work to control the media player controller, PPT slide changing, minimizing,maximizing,</a:t>
            </a:r>
            <a:endParaRPr lang="en-IN" altLang="en-US" sz="1800" dirty="0"/>
          </a:p>
          <a:p>
            <a:pPr marL="0" indent="0" eaLnBrk="1" hangingPunct="1">
              <a:buNone/>
            </a:pPr>
            <a:r>
              <a:rPr lang="en-IN" altLang="en-US" sz="1800" dirty="0"/>
              <a:t> closing and restore the previous minimize window (or) application using the hand gesture recognition system. </a:t>
            </a:r>
            <a:endParaRPr lang="en-IN" altLang="en-US" sz="1800" dirty="0"/>
          </a:p>
          <a:p>
            <a:pPr marL="0" indent="0" eaLnBrk="1" hangingPunct="1">
              <a:buNone/>
            </a:pPr>
            <a:r>
              <a:rPr lang="en-IN" altLang="en-US" sz="1800" dirty="0"/>
              <a:t>The Open-CV techniques are used to capture the images, 2- Dimensional Convolutional Neural Network is used</a:t>
            </a:r>
            <a:endParaRPr lang="en-IN" altLang="en-US" sz="1800" dirty="0"/>
          </a:p>
          <a:p>
            <a:pPr marL="0" indent="0" eaLnBrk="1" hangingPunct="1">
              <a:buNone/>
            </a:pPr>
            <a:r>
              <a:rPr lang="en-IN" altLang="en-US" sz="1800" dirty="0"/>
              <a:t> to extract features and predict the gestures, PyAutoGUI is used to control the keyboard keys whenever a </a:t>
            </a:r>
            <a:endParaRPr lang="en-IN" altLang="en-US" sz="1800" dirty="0"/>
          </a:p>
          <a:p>
            <a:pPr marL="0" indent="0" eaLnBrk="1" hangingPunct="1">
              <a:buNone/>
            </a:pPr>
            <a:r>
              <a:rPr lang="en-IN" altLang="en-US" sz="1800" dirty="0"/>
              <a:t>gesture is integrated with it is predicted. A custom dataset of 10 gestures is collected to test the suggested </a:t>
            </a:r>
            <a:endParaRPr lang="en-IN" altLang="en-US" sz="1800" dirty="0"/>
          </a:p>
          <a:p>
            <a:pPr marL="0" indent="0" eaLnBrk="1" hangingPunct="1">
              <a:buNone/>
            </a:pPr>
            <a:r>
              <a:rPr lang="en-IN" altLang="en-US" sz="1800" dirty="0"/>
              <a:t>model. This model is also tested with these gestures in real-time to examine the accuracy of the recommended </a:t>
            </a:r>
            <a:endParaRPr lang="en-IN" altLang="en-US" sz="1800" dirty="0"/>
          </a:p>
          <a:p>
            <a:pPr marL="0" indent="0" eaLnBrk="1" hangingPunct="1">
              <a:buNone/>
            </a:pPr>
            <a:r>
              <a:rPr lang="en-IN" altLang="en-US" sz="1800" dirty="0"/>
              <a:t>system. The VGG-16 CNN model achieved a high accuracy of 88.94, providing a user-friendly, cost-effective </a:t>
            </a:r>
            <a:endParaRPr lang="en-IN" altLang="en-US" sz="1800" dirty="0"/>
          </a:p>
          <a:p>
            <a:pPr marL="0" indent="0" eaLnBrk="1" hangingPunct="1">
              <a:buNone/>
            </a:pPr>
            <a:r>
              <a:rPr lang="en-IN" altLang="en-US" sz="1800" dirty="0"/>
              <a:t>approach tointeraction with computer systems. The future scope is to work on improving the gesture </a:t>
            </a:r>
            <a:endParaRPr lang="en-IN" altLang="en-US" sz="1800" dirty="0"/>
          </a:p>
          <a:p>
            <a:pPr marL="0" indent="0" eaLnBrk="1" hangingPunct="1">
              <a:buNone/>
            </a:pPr>
            <a:r>
              <a:rPr lang="en-IN" altLang="en-US" sz="1800" dirty="0"/>
              <a:t>recognition capabilities in different environments such as in medical fields,AI.</a:t>
            </a:r>
            <a:endParaRPr lang="en-IN" altLang="en-US" sz="1800" dirty="0"/>
          </a:p>
        </p:txBody>
      </p:sp>
      <p:sp>
        <p:nvSpPr>
          <p:cNvPr id="18436"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8DF0D663-695D-4DB5-9D9C-F8F5C5D6A3D9}"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8437"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21509"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Title 1"/>
          <p:cNvSpPr>
            <a:spLocks noGrp="1"/>
          </p:cNvSpPr>
          <p:nvPr>
            <p:ph type="title"/>
          </p:nvPr>
        </p:nvSpPr>
        <p:spPr>
          <a:ln/>
        </p:spPr>
        <p:txBody>
          <a:bodyPr vert="horz" wrap="square" lIns="91440" tIns="45720" rIns="91440" bIns="45720" anchor="ctr" anchorCtr="0"/>
          <a:p>
            <a:pPr eaLnBrk="1" hangingPunct="1"/>
            <a:r>
              <a:rPr lang="en-US" altLang="en-US" dirty="0"/>
              <a:t>Future Work</a:t>
            </a:r>
            <a:endParaRPr lang="en-IN" altLang="en-US" dirty="0"/>
          </a:p>
        </p:txBody>
      </p:sp>
      <p:sp>
        <p:nvSpPr>
          <p:cNvPr id="22530" name="Content Placeholder 2"/>
          <p:cNvSpPr>
            <a:spLocks noGrp="1"/>
          </p:cNvSpPr>
          <p:nvPr>
            <p:ph idx="1"/>
          </p:nvPr>
        </p:nvSpPr>
        <p:spPr>
          <a:xfrm>
            <a:off x="575310" y="1579880"/>
            <a:ext cx="10778490" cy="4597400"/>
          </a:xfrm>
          <a:ln/>
        </p:spPr>
        <p:txBody>
          <a:bodyPr vert="horz" wrap="square" lIns="91440" tIns="45720" rIns="91440" bIns="45720" anchor="t" anchorCtr="0"/>
          <a:p>
            <a:pPr eaLnBrk="1" hangingPunct="1"/>
            <a:r>
              <a:rPr lang="en-IN" altLang="en-US" sz="2400" dirty="0"/>
              <a:t>In future we can also add so many applications control of any device using gesture </a:t>
            </a:r>
            <a:endParaRPr lang="en-IN" altLang="en-US" sz="2400" dirty="0"/>
          </a:p>
          <a:p>
            <a:pPr marL="0" indent="0" eaLnBrk="1" hangingPunct="1">
              <a:buNone/>
            </a:pPr>
            <a:r>
              <a:rPr lang="en-IN" altLang="en-US" sz="2400" dirty="0"/>
              <a:t>   recognition. Here we have done with the Cnn model and Vgg-16 Cnn model and we</a:t>
            </a:r>
            <a:endParaRPr lang="en-IN" altLang="en-US" sz="2400" dirty="0"/>
          </a:p>
          <a:p>
            <a:pPr marL="0" indent="0" eaLnBrk="1" hangingPunct="1">
              <a:buNone/>
            </a:pPr>
            <a:r>
              <a:rPr lang="en-IN" altLang="en-US" sz="2400" dirty="0"/>
              <a:t>   got a good accuracy.So, now we can try to improve the accuracy of gesture </a:t>
            </a:r>
            <a:endParaRPr lang="en-IN" altLang="en-US" sz="2400" dirty="0"/>
          </a:p>
          <a:p>
            <a:pPr marL="0" indent="0" eaLnBrk="1" hangingPunct="1">
              <a:buNone/>
            </a:pPr>
            <a:r>
              <a:rPr lang="en-IN" altLang="en-US" sz="2400" dirty="0"/>
              <a:t>   recognition by applying various algorithms in deep learning . </a:t>
            </a:r>
            <a:endParaRPr lang="en-IN" altLang="en-US" sz="2400" dirty="0"/>
          </a:p>
          <a:p>
            <a:pPr marL="0" indent="0" eaLnBrk="1" hangingPunct="1">
              <a:buNone/>
            </a:pPr>
            <a:endParaRPr lang="en-IN" altLang="en-US" sz="2400" dirty="0"/>
          </a:p>
          <a:p>
            <a:pPr eaLnBrk="1" hangingPunct="1"/>
            <a:r>
              <a:rPr lang="en-IN" altLang="en-US" sz="2400" dirty="0"/>
              <a:t>In future we can also improve the ranging distance of the hand symbols detection</a:t>
            </a:r>
            <a:endParaRPr lang="en-IN" altLang="en-US" sz="2400" dirty="0"/>
          </a:p>
          <a:p>
            <a:pPr marL="0" indent="0" eaLnBrk="1" hangingPunct="1">
              <a:buNone/>
            </a:pPr>
            <a:r>
              <a:rPr lang="en-IN" altLang="en-US" sz="2400" dirty="0"/>
              <a:t>   from web cam as compared to now.</a:t>
            </a:r>
            <a:endParaRPr lang="en-IN" altLang="en-US" sz="2400" dirty="0"/>
          </a:p>
        </p:txBody>
      </p:sp>
      <p:sp>
        <p:nvSpPr>
          <p:cNvPr id="19460"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3C26B0AD-C17C-4661-A23F-FEABE8B70BA2}"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9461"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22533"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Title 1"/>
          <p:cNvSpPr>
            <a:spLocks noGrp="1"/>
          </p:cNvSpPr>
          <p:nvPr>
            <p:ph type="title"/>
          </p:nvPr>
        </p:nvSpPr>
        <p:spPr>
          <a:ln/>
        </p:spPr>
        <p:txBody>
          <a:bodyPr vert="horz" wrap="square" lIns="91440" tIns="45720" rIns="91440" bIns="45720" anchor="ctr" anchorCtr="0"/>
          <a:p>
            <a:pPr eaLnBrk="1" hangingPunct="1"/>
            <a:r>
              <a:rPr lang="en-US" altLang="en-US" dirty="0"/>
              <a:t>Content</a:t>
            </a:r>
            <a:endParaRPr lang="en-IN" altLang="en-US" dirty="0"/>
          </a:p>
        </p:txBody>
      </p:sp>
      <p:sp>
        <p:nvSpPr>
          <p:cNvPr id="3" name="Content Placeholder 2"/>
          <p:cNvSpPr>
            <a:spLocks noGrp="1"/>
          </p:cNvSpPr>
          <p:nvPr>
            <p:ph idx="1"/>
          </p:nvPr>
        </p:nvSpPr>
        <p:spPr>
          <a:xfrm>
            <a:off x="838200" y="1511300"/>
            <a:ext cx="10515600" cy="4665663"/>
          </a:xfrm>
        </p:spPr>
        <p:txBody>
          <a:bodyPr vert="horz" wrap="square" lIns="91440" tIns="45720" rIns="91440" bIns="45720" numCol="1" rtlCol="0" anchor="t" anchorCtr="0" compatLnSpc="1">
            <a:normAutofit fontScale="775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Introduction</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Problem Statement</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Research Paper Summary (in Tabular form)</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Flowchart of the system</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Implementation Details</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Demonstration of the Project</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Testing </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a:pPr>
            <a:r>
              <a:rPr kumimoji="0" lang="en-US" sz="3200" b="0" i="0" u="none" strike="noStrike" kern="1200" cap="none" spc="0" normalizeH="0" baseline="0" noProof="0" dirty="0">
                <a:ln>
                  <a:noFill/>
                </a:ln>
                <a:solidFill>
                  <a:schemeClr val="tx1"/>
                </a:solidFill>
                <a:effectLst/>
                <a:uLnTx/>
                <a:uFillTx/>
                <a:latin typeface="+mn-lt"/>
                <a:ea typeface="+mn-ea"/>
                <a:cs typeface="+mn-cs"/>
              </a:rPr>
              <a:t>Test cases</a:t>
            </a:r>
            <a:endParaRPr kumimoji="0" lang="en-US" sz="32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Conclusion</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Future Work</a:t>
            </a:r>
            <a:endParaRPr kumimoji="0" lang="en-US" sz="3600" b="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kumimoji="0" lang="en-US" sz="3600" b="0" i="0" u="none" strike="noStrike" kern="1200" cap="none" spc="0" normalizeH="0" baseline="0" noProof="0" dirty="0">
                <a:ln>
                  <a:noFill/>
                </a:ln>
                <a:solidFill>
                  <a:schemeClr val="tx1"/>
                </a:solidFill>
                <a:effectLst/>
                <a:uLnTx/>
                <a:uFillTx/>
                <a:latin typeface="+mn-lt"/>
                <a:ea typeface="+mn-ea"/>
                <a:cs typeface="+mn-cs"/>
              </a:rPr>
              <a:t>References</a:t>
            </a:r>
            <a:endParaRPr kumimoji="0" lang="en-IN" sz="3600" b="0" i="0" u="none" strike="noStrike" kern="1200" cap="none" spc="0" normalizeH="0" baseline="0" noProof="0" dirty="0">
              <a:ln>
                <a:noFill/>
              </a:ln>
              <a:solidFill>
                <a:schemeClr val="tx1"/>
              </a:solidFill>
              <a:effectLst/>
              <a:uLnTx/>
              <a:uFillTx/>
              <a:latin typeface="+mn-lt"/>
              <a:ea typeface="+mn-ea"/>
              <a:cs typeface="+mn-cs"/>
            </a:endParaRPr>
          </a:p>
        </p:txBody>
      </p:sp>
      <p:sp>
        <p:nvSpPr>
          <p:cNvPr id="11268"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DF88918E-321A-4990-8BEE-9F3F27CB01BC}"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1269"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2293"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Title 1"/>
          <p:cNvSpPr>
            <a:spLocks noGrp="1"/>
          </p:cNvSpPr>
          <p:nvPr>
            <p:ph type="title"/>
          </p:nvPr>
        </p:nvSpPr>
        <p:spPr>
          <a:ln/>
        </p:spPr>
        <p:txBody>
          <a:bodyPr vert="horz" wrap="square" lIns="91440" tIns="45720" rIns="91440" bIns="45720" anchor="ctr" anchorCtr="0"/>
          <a:p>
            <a:pPr eaLnBrk="1" hangingPunct="1"/>
            <a:r>
              <a:rPr lang="en-US" altLang="en-US" dirty="0"/>
              <a:t>References</a:t>
            </a:r>
            <a:endParaRPr lang="en-US" altLang="en-US" dirty="0"/>
          </a:p>
        </p:txBody>
      </p:sp>
      <p:sp>
        <p:nvSpPr>
          <p:cNvPr id="23554" name="Content Placeholder 2"/>
          <p:cNvSpPr>
            <a:spLocks noGrp="1"/>
          </p:cNvSpPr>
          <p:nvPr>
            <p:ph idx="1"/>
          </p:nvPr>
        </p:nvSpPr>
        <p:spPr>
          <a:xfrm>
            <a:off x="838200" y="1254125"/>
            <a:ext cx="10668000" cy="5041900"/>
          </a:xfrm>
          <a:ln/>
        </p:spPr>
        <p:txBody>
          <a:bodyPr vert="horz" wrap="square" lIns="91440" tIns="45720" rIns="91440" bIns="45720" anchor="t" anchorCtr="0"/>
          <a:p>
            <a:pPr marL="0" indent="0" algn="l" eaLnBrk="1" hangingPunct="1">
              <a:buNone/>
            </a:pPr>
            <a:r>
              <a:rPr lang="en-US" altLang="en-US" sz="1800" dirty="0"/>
              <a:t>1. V.Aditya, R.Rajesh (2020). A Deep Convolutional Neural Network Approach for Static Hand</a:t>
            </a:r>
            <a:r>
              <a:rPr lang="en-IN" altLang="en-US" sz="1800" dirty="0"/>
              <a:t> </a:t>
            </a:r>
            <a:r>
              <a:rPr lang="en-US" altLang="en-US" sz="1800" dirty="0"/>
              <a:t>Gesture Recognition.</a:t>
            </a:r>
            <a:endParaRPr lang="en-US" altLang="en-US" sz="1800" dirty="0"/>
          </a:p>
          <a:p>
            <a:pPr marL="0" indent="0" algn="l" eaLnBrk="1" hangingPunct="1">
              <a:buNone/>
            </a:pPr>
            <a:r>
              <a:rPr lang="en-IN" altLang="en-US" sz="1800" dirty="0"/>
              <a:t>   </a:t>
            </a:r>
            <a:r>
              <a:rPr lang="en-US" altLang="en-US" sz="1800" dirty="0"/>
              <a:t> Committee of the Third International Conference on Computing andNetwork Communications (CoCoNet’19),</a:t>
            </a:r>
            <a:endParaRPr lang="en-US" altLang="en-US" sz="1800" dirty="0"/>
          </a:p>
          <a:p>
            <a:pPr marL="0" indent="0" algn="l" eaLnBrk="1" hangingPunct="1">
              <a:buNone/>
            </a:pPr>
            <a:r>
              <a:rPr lang="en-US" altLang="en-US" sz="1800" dirty="0"/>
              <a:t> </a:t>
            </a:r>
            <a:r>
              <a:rPr lang="en-IN" altLang="en-US" sz="1800" dirty="0"/>
              <a:t>   </a:t>
            </a:r>
            <a:r>
              <a:rPr lang="en-US" altLang="en-US" sz="1800" dirty="0"/>
              <a:t>Volume(171), Pages 2353-2361.</a:t>
            </a:r>
            <a:endParaRPr lang="en-US" altLang="en-US" sz="1800" dirty="0"/>
          </a:p>
          <a:p>
            <a:pPr marL="0" indent="0" algn="l" eaLnBrk="1" hangingPunct="1">
              <a:buNone/>
            </a:pPr>
            <a:r>
              <a:rPr lang="en-US" altLang="en-US" sz="1800" dirty="0"/>
              <a:t>2. Hsieh Chiung, Liou, Dunga-huna, Lee David (2010). A Real-Time Hand Gesture Recognition</a:t>
            </a:r>
            <a:r>
              <a:rPr lang="en-IN" altLang="en-US" sz="1800" dirty="0"/>
              <a:t> </a:t>
            </a:r>
            <a:r>
              <a:rPr lang="en-US" altLang="en-US" sz="1800" dirty="0"/>
              <a:t>System Using </a:t>
            </a:r>
            <a:endParaRPr lang="en-US" altLang="en-US" sz="1800" dirty="0"/>
          </a:p>
          <a:p>
            <a:pPr marL="0" indent="0" algn="l" eaLnBrk="1" hangingPunct="1">
              <a:buNone/>
            </a:pPr>
            <a:r>
              <a:rPr lang="en-US" altLang="en-US" sz="1800" dirty="0"/>
              <a:t> </a:t>
            </a:r>
            <a:r>
              <a:rPr lang="en-IN" altLang="en-US" sz="1800" dirty="0"/>
              <a:t>   </a:t>
            </a:r>
            <a:r>
              <a:rPr lang="en-US" altLang="en-US" sz="1800" dirty="0"/>
              <a:t>Motion History Image. 2nd International Conference on Signal Processing</a:t>
            </a:r>
            <a:r>
              <a:rPr lang="en-IN" altLang="en-US" sz="1800" dirty="0"/>
              <a:t> </a:t>
            </a:r>
            <a:r>
              <a:rPr lang="en-US" altLang="en-US" sz="1800" dirty="0"/>
              <a:t>Systems (ICSPS), Volume(II), Page</a:t>
            </a:r>
            <a:endParaRPr lang="en-US" altLang="en-US" sz="1800" dirty="0"/>
          </a:p>
          <a:p>
            <a:pPr marL="0" indent="0" algn="l" eaLnBrk="1" hangingPunct="1">
              <a:buNone/>
            </a:pPr>
            <a:r>
              <a:rPr lang="en-US" altLang="en-US" sz="1800" dirty="0"/>
              <a:t> </a:t>
            </a:r>
            <a:r>
              <a:rPr lang="en-IN" altLang="en-US" sz="1800" dirty="0"/>
              <a:t>   </a:t>
            </a:r>
            <a:r>
              <a:rPr lang="en-US" altLang="en-US" sz="1800" dirty="0"/>
              <a:t> 394-398.</a:t>
            </a:r>
            <a:endParaRPr lang="en-US" altLang="en-US" sz="1800" dirty="0"/>
          </a:p>
          <a:p>
            <a:pPr marL="0" indent="0" algn="l" eaLnBrk="1" hangingPunct="1">
              <a:buNone/>
            </a:pPr>
            <a:r>
              <a:rPr lang="en-IN" altLang="en-US" sz="1800" dirty="0"/>
              <a:t>3. Nagalapuram, G. D., Roopashree, S., Varshashree, D., Dheeraj, D., Nazareth, D. J. (2021). Controlling Media </a:t>
            </a:r>
            <a:endParaRPr lang="en-IN" altLang="en-US" sz="1800" dirty="0"/>
          </a:p>
          <a:p>
            <a:pPr marL="0" indent="0" algn="l" eaLnBrk="1" hangingPunct="1">
              <a:buNone/>
            </a:pPr>
            <a:r>
              <a:rPr lang="en-IN" altLang="en-US" sz="1800" dirty="0"/>
              <a:t>    Player with Hand Gestures Using Convolutional Neural Network. IEEE Mysore Sub Section International </a:t>
            </a:r>
            <a:endParaRPr lang="en-IN" altLang="en-US" sz="1800" dirty="0"/>
          </a:p>
          <a:p>
            <a:pPr marL="0" indent="0" algn="l" eaLnBrk="1" hangingPunct="1">
              <a:buNone/>
            </a:pPr>
            <a:r>
              <a:rPr lang="en-IN" altLang="en-US" sz="1800" dirty="0"/>
              <a:t>    Conference (MysuruCon), Volume(1), Pages 1-8.</a:t>
            </a:r>
            <a:endParaRPr lang="en-IN" altLang="en-US" sz="1800" dirty="0"/>
          </a:p>
          <a:p>
            <a:pPr marL="0" indent="0" algn="l" eaLnBrk="1" hangingPunct="1">
              <a:buNone/>
            </a:pPr>
            <a:r>
              <a:rPr lang="en-IN" altLang="en-US" sz="1800" dirty="0"/>
              <a:t>4. Idrees, M., Ahmad, A., Butt, M. A., Danish, H. M. (2021). Controlling PowerPoint Using Hand Gestures in </a:t>
            </a:r>
            <a:endParaRPr lang="en-IN" altLang="en-US" sz="1800" dirty="0"/>
          </a:p>
          <a:p>
            <a:pPr marL="0" indent="0" algn="l" eaLnBrk="1" hangingPunct="1">
              <a:buNone/>
            </a:pPr>
            <a:r>
              <a:rPr lang="en-IN" altLang="en-US" sz="1800" dirty="0"/>
              <a:t>    Python. Webology (ISSN: 1735-188X), Volume(18), Page 1372-1388.</a:t>
            </a:r>
            <a:endParaRPr lang="en-IN" altLang="en-US" sz="1800" dirty="0"/>
          </a:p>
          <a:p>
            <a:pPr marL="0" indent="0" algn="l" eaLnBrk="1" hangingPunct="1">
              <a:buNone/>
            </a:pPr>
            <a:r>
              <a:rPr lang="en-IN" altLang="en-US" sz="1800" dirty="0"/>
              <a:t>5. Wachs, J. P., Kolsch, M., Stern, H., Edan, Y. (2011). Vision-based hand-gesture applications. ¨Communications of </a:t>
            </a:r>
            <a:endParaRPr lang="en-IN" altLang="en-US" sz="1800" dirty="0"/>
          </a:p>
          <a:p>
            <a:pPr marL="0" indent="0" algn="l" eaLnBrk="1" hangingPunct="1">
              <a:buNone/>
            </a:pPr>
            <a:r>
              <a:rPr lang="en-IN" altLang="en-US" sz="1800" dirty="0"/>
              <a:t>    the ACM, 54(2), 60-71.</a:t>
            </a:r>
            <a:endParaRPr lang="en-IN" altLang="en-US" sz="1800" dirty="0"/>
          </a:p>
        </p:txBody>
      </p:sp>
      <p:sp>
        <p:nvSpPr>
          <p:cNvPr id="20484"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B9B8AEB1-D700-412F-8A4E-148F86DB3142}"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20485"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23557"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574675" y="1087120"/>
            <a:ext cx="10779125" cy="5090160"/>
          </a:xfrm>
        </p:spPr>
        <p:txBody>
          <a:bodyPr/>
          <a:p>
            <a:pPr marL="0" indent="0">
              <a:buNone/>
            </a:pPr>
            <a:r>
              <a:rPr lang="en-IN" altLang="en-US" sz="1800"/>
              <a:t>6</a:t>
            </a:r>
            <a:r>
              <a:rPr lang="en-US" sz="1800"/>
              <a:t>. Sakthimohan, M., Elizabeth Rani, G., Navaneethakrishnan, M., Revathi, S., Naik, B. T.,</a:t>
            </a:r>
            <a:r>
              <a:rPr lang="en-IN" altLang="en-US" sz="1800"/>
              <a:t> </a:t>
            </a:r>
            <a:r>
              <a:rPr lang="en-US" sz="1800"/>
              <a:t>Reddy, P. V. (2023). </a:t>
            </a:r>
            <a:endParaRPr lang="en-US" sz="1800"/>
          </a:p>
          <a:p>
            <a:pPr marL="0" indent="0">
              <a:buNone/>
            </a:pPr>
            <a:r>
              <a:rPr lang="en-US" sz="1800"/>
              <a:t> </a:t>
            </a:r>
            <a:r>
              <a:rPr lang="en-IN" altLang="en-US" sz="1800"/>
              <a:t>    </a:t>
            </a:r>
            <a:r>
              <a:rPr lang="en-US" sz="1800"/>
              <a:t>Development of an Automated Hand Gesture Software to Control</a:t>
            </a:r>
            <a:r>
              <a:rPr lang="en-IN" altLang="en-US" sz="1800"/>
              <a:t> </a:t>
            </a:r>
            <a:r>
              <a:rPr lang="en-US" sz="1800"/>
              <a:t>Volume for Computer. International </a:t>
            </a:r>
            <a:endParaRPr lang="en-US" sz="1800"/>
          </a:p>
          <a:p>
            <a:pPr marL="0" indent="0">
              <a:buNone/>
            </a:pPr>
            <a:r>
              <a:rPr lang="en-US" sz="1800"/>
              <a:t> </a:t>
            </a:r>
            <a:r>
              <a:rPr lang="en-IN" altLang="en-US" sz="1800"/>
              <a:t>    </a:t>
            </a:r>
            <a:r>
              <a:rPr lang="en-US" sz="1800"/>
              <a:t>Conference on Intelligent Systemsfor Communication,</a:t>
            </a:r>
            <a:r>
              <a:rPr lang="en-IN" altLang="en-US" sz="1800"/>
              <a:t> </a:t>
            </a:r>
            <a:r>
              <a:rPr lang="en-US" sz="1800"/>
              <a:t>IoT and Security (ICISCoIS), Volume(1), Pages 382-386</a:t>
            </a:r>
            <a:r>
              <a:rPr lang="en-IN" altLang="en-US" sz="1800"/>
              <a:t>.</a:t>
            </a:r>
            <a:endParaRPr lang="en-IN" altLang="en-US" sz="1800"/>
          </a:p>
          <a:p>
            <a:pPr marL="0" indent="0">
              <a:buNone/>
            </a:pPr>
            <a:r>
              <a:rPr lang="en-IN" altLang="en-US" sz="1800"/>
              <a:t>7. Al-Hammadi, M., Muhammad, G., Abdul, W., Alsulaiman, M. (2020). Hand Gesture Recognition Using 3D-CNN </a:t>
            </a:r>
            <a:endParaRPr lang="en-IN" altLang="en-US" sz="1800"/>
          </a:p>
          <a:p>
            <a:pPr marL="0" indent="0">
              <a:buNone/>
            </a:pPr>
            <a:r>
              <a:rPr lang="en-IN" altLang="en-US" sz="1800"/>
              <a:t>     Model. IEEE Consumer Electronics Society, Volume(1), Pages 2162-2248.</a:t>
            </a:r>
            <a:endParaRPr lang="en-IN" altLang="en-US" sz="1800"/>
          </a:p>
          <a:p>
            <a:pPr marL="0" indent="0">
              <a:buNone/>
            </a:pPr>
            <a:r>
              <a:rPr lang="en-IN" altLang="en-US" sz="1800"/>
              <a:t>8. Haria, A., Subramaniana, A., Asokkumara, N., Poddar, S., Nayaka, J. S. (2017). Hand Gesture Recognition for </a:t>
            </a:r>
            <a:endParaRPr lang="en-IN" altLang="en-US" sz="1800"/>
          </a:p>
          <a:p>
            <a:pPr marL="0" indent="0">
              <a:buNone/>
            </a:pPr>
            <a:r>
              <a:rPr lang="en-IN" altLang="en-US" sz="1800"/>
              <a:t>    Human-Computer Interaction. 7th International Conference on Advances in Computing Communications, ICACC, </a:t>
            </a:r>
            <a:endParaRPr lang="en-IN" altLang="en-US" sz="1800"/>
          </a:p>
          <a:p>
            <a:pPr marL="0" indent="0">
              <a:buNone/>
            </a:pPr>
            <a:r>
              <a:rPr lang="en-IN" altLang="en-US" sz="1800"/>
              <a:t>     Volume(115), Pages 367-374.</a:t>
            </a:r>
            <a:endParaRPr lang="en-IN" altLang="en-US" sz="1800"/>
          </a:p>
          <a:p>
            <a:pPr marL="0" indent="0">
              <a:buNone/>
            </a:pPr>
            <a:r>
              <a:rPr lang="en-IN" altLang="en-US" sz="1800"/>
              <a:t>9. Hakim, N. L, Timothy K.Shih, Kasthuri Arachchi.S. P, Aditya Wisnu, Yi-Cheng, Chih_x0002_Yang.(2019). Dynamic Hand </a:t>
            </a:r>
            <a:endParaRPr lang="en-IN" altLang="en-US" sz="1800"/>
          </a:p>
          <a:p>
            <a:pPr marL="0" indent="0">
              <a:buNone/>
            </a:pPr>
            <a:r>
              <a:rPr lang="en-IN" altLang="en-US" sz="1800"/>
              <a:t>    Gesture Recognition Using 3DCNN and LSTM with FSM  ContextAware Model. Volume(1), Pages 1-19.</a:t>
            </a:r>
            <a:endParaRPr lang="en-IN" altLang="en-US" sz="1800"/>
          </a:p>
          <a:p>
            <a:pPr marL="0" indent="0">
              <a:buNone/>
            </a:pPr>
            <a:r>
              <a:rPr lang="en-IN" altLang="en-US" sz="1800"/>
              <a:t>10. Granit Luzhnica, Elizabeth Lex, Viktoria Pammer. A Sliding Window Approach to Natural Hand Gesture </a:t>
            </a:r>
            <a:endParaRPr lang="en-IN" altLang="en-US" sz="1800"/>
          </a:p>
          <a:p>
            <a:pPr marL="0" indent="0">
              <a:buNone/>
            </a:pPr>
            <a:r>
              <a:rPr lang="en-IN" altLang="en-US" sz="1800"/>
              <a:t>       Recognition using a Custom Data Glove. In: 3D User Interfaces (3DUI); 2016 IEEE Symposium on; 2016 Mar 19 ; </a:t>
            </a:r>
            <a:endParaRPr lang="en-IN" altLang="en-US" sz="1800"/>
          </a:p>
          <a:p>
            <a:pPr marL="0" indent="0">
              <a:buNone/>
            </a:pPr>
            <a:r>
              <a:rPr lang="en-IN" altLang="en-US" sz="1800"/>
              <a:t>       New York : IEEE; 2016 ; p.81-90.</a:t>
            </a:r>
            <a:endParaRPr lang="en-IN" altLang="en-US" sz="1800"/>
          </a:p>
          <a:p>
            <a:pPr marL="0" indent="0">
              <a:buNone/>
            </a:pPr>
            <a:endParaRPr lang="en-IN" altLang="en-US" sz="1800"/>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Title 6"/>
          <p:cNvSpPr>
            <a:spLocks noGrp="1"/>
          </p:cNvSpPr>
          <p:nvPr>
            <p:ph type="title"/>
          </p:nvPr>
        </p:nvSpPr>
        <p:spPr>
          <a:xfrm>
            <a:off x="930275" y="3055938"/>
            <a:ext cx="10515600" cy="1325562"/>
          </a:xfrm>
          <a:ln/>
        </p:spPr>
        <p:txBody>
          <a:bodyPr vert="horz" wrap="square" lIns="91440" tIns="45720" rIns="91440" bIns="45720" anchor="ctr" anchorCtr="0"/>
          <a:p>
            <a:pPr algn="ctr" eaLnBrk="1" hangingPunct="1"/>
            <a:r>
              <a:rPr lang="en-US" altLang="en-US" sz="8800" i="1" dirty="0">
                <a:solidFill>
                  <a:srgbClr val="FF0000"/>
                </a:solidFill>
              </a:rPr>
              <a:t>Thank you</a:t>
            </a:r>
            <a:endParaRPr lang="en-US" altLang="en-US" sz="8800" i="1" dirty="0">
              <a:solidFill>
                <a:srgbClr val="FF0000"/>
              </a:solidFill>
            </a:endParaRPr>
          </a:p>
        </p:txBody>
      </p:sp>
      <p:sp>
        <p:nvSpPr>
          <p:cNvPr id="4" name="Date Placeholder 3"/>
          <p:cNvSpPr txBox="1">
            <a:spLocks noGrp="1"/>
          </p:cNvSpPr>
          <p:nvPr>
            <p:ph type="dt" sz="half" idx="2"/>
          </p:nvPr>
        </p:nvSpPr>
        <p:spPr>
          <a:noFill/>
        </p:spPr>
        <p:txBody>
          <a:bodyPr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fld id="{92AB1A0F-0D1B-40C9-B17E-7BE1EF973439}" type="datetime1">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5" name="Footer Placeholder 4"/>
          <p:cNvSpPr txBox="1">
            <a:spLocks noGrp="1"/>
          </p:cNvSpPr>
          <p:nvPr>
            <p:ph type="ftr" sz="quarter" idx="3"/>
          </p:nvPr>
        </p:nvSpPr>
        <p:spPr>
          <a:noFill/>
        </p:spPr>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Project Presentation 2023</a:t>
            </a:r>
            <a:endParaRPr kumimoji="0" lang="en-IN"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24580"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Title 1"/>
          <p:cNvSpPr>
            <a:spLocks noGrp="1"/>
          </p:cNvSpPr>
          <p:nvPr>
            <p:ph type="title"/>
          </p:nvPr>
        </p:nvSpPr>
        <p:spPr>
          <a:ln/>
        </p:spPr>
        <p:txBody>
          <a:bodyPr vert="horz" wrap="square" lIns="91440" tIns="45720" rIns="91440" bIns="45720" anchor="ctr" anchorCtr="0"/>
          <a:p>
            <a:pPr eaLnBrk="1" hangingPunct="1"/>
            <a:r>
              <a:rPr lang="en-US" altLang="en-US" dirty="0"/>
              <a:t>Introduction</a:t>
            </a:r>
            <a:endParaRPr lang="en-IN" altLang="en-US" dirty="0"/>
          </a:p>
        </p:txBody>
      </p:sp>
      <p:sp>
        <p:nvSpPr>
          <p:cNvPr id="13314" name="Content Placeholder 2"/>
          <p:cNvSpPr>
            <a:spLocks noGrp="1"/>
          </p:cNvSpPr>
          <p:nvPr>
            <p:ph idx="1"/>
          </p:nvPr>
        </p:nvSpPr>
        <p:spPr>
          <a:xfrm>
            <a:off x="838200" y="1393825"/>
            <a:ext cx="10515600" cy="4783138"/>
          </a:xfrm>
          <a:ln/>
        </p:spPr>
        <p:txBody>
          <a:bodyPr vert="horz" wrap="square" lIns="91440" tIns="45720" rIns="91440" bIns="45720" anchor="t" anchorCtr="0"/>
          <a:p>
            <a:pPr marL="0" indent="0" eaLnBrk="1" hangingPunct="1">
              <a:buNone/>
            </a:pPr>
            <a:r>
              <a:rPr lang="en-IN" altLang="en-US" sz="2000" dirty="0"/>
              <a:t>Gesture recognition uses cameras, sensors, and algorithms to recognize and  understand human gestures and convert them into commands for controlling digital devices. Smartphones, gaming consoles, virtual reality systems, and smart home appliances are just a few of the areas where this technology has found integration.</a:t>
            </a:r>
            <a:endParaRPr lang="en-IN" altLang="en-US" sz="2000" dirty="0"/>
          </a:p>
          <a:p>
            <a:pPr marL="0" indent="0" eaLnBrk="1" hangingPunct="1">
              <a:buNone/>
            </a:pPr>
            <a:r>
              <a:rPr lang="en-IN" altLang="en-US" sz="2000" dirty="0"/>
              <a:t>Hand gestures provide a simple and straightforward way to communicate with wireless apps and devices when used for wireless application control. With the help of pre-set gesture-to-control mappings, users may carry out operations like  managing media players and minimizing and shutting programs without actually touching the device. With the help of this program, you may remotely operate computer.</a:t>
            </a:r>
            <a:endParaRPr lang="en-IN" altLang="en-US" sz="2000" dirty="0"/>
          </a:p>
          <a:p>
            <a:pPr marL="0" indent="0" eaLnBrk="1" hangingPunct="1">
              <a:buNone/>
            </a:pPr>
            <a:r>
              <a:rPr lang="en-IN" altLang="en-US" sz="2000" dirty="0"/>
              <a:t>The identification, interpretation, and use of gestures across a  variety of applications depend heavily on the underlying technologies of computer vision, deep learning, and machine learning.</a:t>
            </a:r>
            <a:r>
              <a:rPr lang="en-US" altLang="zh-CN" sz="2000">
                <a:sym typeface="+mn-ea"/>
              </a:rPr>
              <a:t>For hand gesture recognition the number of fingers present in the hand gesture is calculated by CNN,using fault</a:t>
            </a:r>
            <a:r>
              <a:rPr lang="en-IN" altLang="en-US" sz="2000">
                <a:sym typeface="+mn-ea"/>
              </a:rPr>
              <a:t> </a:t>
            </a:r>
            <a:r>
              <a:rPr lang="en-US" altLang="zh-CN" sz="2000">
                <a:sym typeface="+mn-ea"/>
              </a:rPr>
              <a:t>spots in the gesture. The acquired gesture is passed via a 3-Dimensional Convolutional</a:t>
            </a:r>
            <a:r>
              <a:rPr lang="en-IN" altLang="en-US" sz="2000">
                <a:sym typeface="+mn-ea"/>
              </a:rPr>
              <a:t> </a:t>
            </a:r>
            <a:r>
              <a:rPr lang="en-US" altLang="zh-CN" sz="2000">
                <a:sym typeface="+mn-ea"/>
              </a:rPr>
              <a:t>Neural Network. CNN isused in succession to recognize the gesture.Gesture recognition is not</a:t>
            </a:r>
            <a:r>
              <a:rPr lang="en-IN" altLang="en-US" sz="2000">
                <a:sym typeface="+mn-ea"/>
              </a:rPr>
              <a:t> </a:t>
            </a:r>
            <a:r>
              <a:rPr lang="en-US" altLang="zh-CN" sz="2000">
                <a:sym typeface="+mn-ea"/>
              </a:rPr>
              <a:t>limited to just human hand gestures, butrather can be used to recognize everything from head nods</a:t>
            </a:r>
            <a:r>
              <a:rPr lang="en-IN" altLang="en-US" sz="2000">
                <a:sym typeface="+mn-ea"/>
              </a:rPr>
              <a:t> </a:t>
            </a:r>
            <a:r>
              <a:rPr lang="en-US" altLang="zh-CN" sz="2000">
                <a:sym typeface="+mn-ea"/>
              </a:rPr>
              <a:t>to different walking gaits.</a:t>
            </a:r>
            <a:endParaRPr lang="en-US" altLang="zh-CN" sz="2000"/>
          </a:p>
          <a:p>
            <a:pPr marL="0" indent="0" eaLnBrk="1" hangingPunct="1">
              <a:buNone/>
            </a:pPr>
            <a:endParaRPr lang="en-IN" altLang="en-US" sz="2000" dirty="0"/>
          </a:p>
          <a:p>
            <a:pPr marL="0" indent="0" eaLnBrk="1" hangingPunct="1">
              <a:buNone/>
            </a:pPr>
            <a:endParaRPr lang="en-IN" altLang="en-US" sz="2000" dirty="0"/>
          </a:p>
          <a:p>
            <a:pPr marL="0" indent="0" eaLnBrk="1" hangingPunct="1">
              <a:buNone/>
            </a:pPr>
            <a:endParaRPr lang="en-IN" altLang="en-US" sz="2000" dirty="0"/>
          </a:p>
        </p:txBody>
      </p:sp>
      <p:sp>
        <p:nvSpPr>
          <p:cNvPr id="12292"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F23B7645-CF57-4DDE-9B65-5F1A5F457559}"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2293"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3317"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Title 1"/>
          <p:cNvSpPr>
            <a:spLocks noGrp="1"/>
          </p:cNvSpPr>
          <p:nvPr>
            <p:ph type="title"/>
          </p:nvPr>
        </p:nvSpPr>
        <p:spPr>
          <a:ln/>
        </p:spPr>
        <p:txBody>
          <a:bodyPr vert="horz" wrap="square" lIns="91440" tIns="45720" rIns="91440" bIns="45720" anchor="ctr" anchorCtr="0"/>
          <a:p>
            <a:pPr eaLnBrk="1" hangingPunct="1"/>
            <a:r>
              <a:rPr lang="en-US" altLang="en-US" dirty="0"/>
              <a:t>Problem Statement</a:t>
            </a:r>
            <a:endParaRPr lang="en-IN" altLang="en-US" dirty="0"/>
          </a:p>
        </p:txBody>
      </p:sp>
      <p:sp>
        <p:nvSpPr>
          <p:cNvPr id="15362" name="Content Placeholder 2"/>
          <p:cNvSpPr>
            <a:spLocks noGrp="1"/>
          </p:cNvSpPr>
          <p:nvPr>
            <p:ph idx="1"/>
          </p:nvPr>
        </p:nvSpPr>
        <p:spPr>
          <a:xfrm>
            <a:off x="592138" y="1581150"/>
            <a:ext cx="10761662" cy="4595813"/>
          </a:xfrm>
          <a:ln/>
        </p:spPr>
        <p:txBody>
          <a:bodyPr vert="horz" wrap="square" lIns="91440" tIns="45720" rIns="91440" bIns="45720" anchor="t" anchorCtr="0"/>
          <a:p>
            <a:pPr marL="0" indent="0" eaLnBrk="1" hangingPunct="1">
              <a:buNone/>
            </a:pPr>
            <a:r>
              <a:rPr lang="en-IN" altLang="en-US" sz="1800" dirty="0"/>
              <a:t>In our increasingly interconnected world the demand for user friendly and efficient methods ofinteracting with </a:t>
            </a:r>
            <a:endParaRPr lang="en-IN" altLang="en-US" sz="1800" dirty="0"/>
          </a:p>
          <a:p>
            <a:pPr marL="0" indent="0" eaLnBrk="1" hangingPunct="1">
              <a:buNone/>
            </a:pPr>
            <a:r>
              <a:rPr lang="en-IN" altLang="en-US" sz="1800" dirty="0"/>
              <a:t>digital devices and applications has never been higher the reliance on traditional input devices like keyboards and </a:t>
            </a:r>
            <a:endParaRPr lang="en-IN" altLang="en-US" sz="1800" dirty="0"/>
          </a:p>
          <a:p>
            <a:pPr marL="0" indent="0" eaLnBrk="1" hangingPunct="1">
              <a:buNone/>
            </a:pPr>
            <a:r>
              <a:rPr lang="en-IN" altLang="en-US" sz="1800" dirty="0"/>
              <a:t>touchscreens can be limiting especially in scenarios where users need to control applications from a distance or </a:t>
            </a:r>
            <a:endParaRPr lang="en-IN" altLang="en-US" sz="1800" dirty="0"/>
          </a:p>
          <a:p>
            <a:pPr marL="0" indent="0" eaLnBrk="1" hangingPunct="1">
              <a:buNone/>
            </a:pPr>
            <a:r>
              <a:rPr lang="en-IN" altLang="en-US" sz="1800" dirty="0"/>
              <a:t>when their hands are occupied this project undertaken to solve this challenge by creating a system that allows </a:t>
            </a:r>
            <a:endParaRPr lang="en-IN" altLang="en-US" sz="1800" dirty="0"/>
          </a:p>
          <a:p>
            <a:pPr marL="0" indent="0" eaLnBrk="1" hangingPunct="1">
              <a:buNone/>
            </a:pPr>
            <a:r>
              <a:rPr lang="en-IN" altLang="en-US" sz="1800" dirty="0"/>
              <a:t>users to control applications wireless using hand gestures the primary issue this project aims to address is the </a:t>
            </a:r>
            <a:endParaRPr lang="en-IN" altLang="en-US" sz="1800" dirty="0"/>
          </a:p>
          <a:p>
            <a:pPr marL="0" indent="0" eaLnBrk="1" hangingPunct="1">
              <a:buNone/>
            </a:pPr>
            <a:r>
              <a:rPr lang="en-IN" altLang="en-US" sz="1800" dirty="0"/>
              <a:t>need for a more accessible and natural way to interact with technology this involves overcoming the constraints of</a:t>
            </a:r>
            <a:endParaRPr lang="en-IN" altLang="en-US" sz="1800" dirty="0"/>
          </a:p>
          <a:p>
            <a:pPr marL="0" indent="0" eaLnBrk="1" hangingPunct="1">
              <a:buNone/>
            </a:pPr>
            <a:r>
              <a:rPr lang="en-IN" altLang="en-US" sz="1800" dirty="0"/>
              <a:t> current input methods developing intuitive and responsive gesture recognition technology and ensuring that the</a:t>
            </a:r>
            <a:endParaRPr lang="en-IN" altLang="en-US" sz="1800" dirty="0"/>
          </a:p>
          <a:p>
            <a:pPr marL="0" indent="0" eaLnBrk="1" hangingPunct="1">
              <a:buNone/>
            </a:pPr>
            <a:r>
              <a:rPr lang="en-IN" altLang="en-US" sz="1800" dirty="0"/>
              <a:t>solution is flexible and adaptable to various applications and user preferences by focusing on these fundamental </a:t>
            </a:r>
            <a:endParaRPr lang="en-IN" altLang="en-US" sz="1800" dirty="0"/>
          </a:p>
          <a:p>
            <a:pPr marL="0" indent="0" eaLnBrk="1" hangingPunct="1">
              <a:buNone/>
            </a:pPr>
            <a:r>
              <a:rPr lang="en-IN" altLang="en-US" sz="1800" dirty="0"/>
              <a:t>challenges this project aims to improve the overall user experience making technology more accessible and </a:t>
            </a:r>
            <a:endParaRPr lang="en-IN" altLang="en-US" sz="1800" dirty="0"/>
          </a:p>
          <a:p>
            <a:pPr marL="0" indent="0" eaLnBrk="1" hangingPunct="1">
              <a:buNone/>
            </a:pPr>
            <a:r>
              <a:rPr lang="en-IN" altLang="en-US" sz="1800" dirty="0"/>
              <a:t>natural for a wide range of users in different contexts from smart home control to virtual reality gaming.</a:t>
            </a:r>
            <a:endParaRPr lang="en-IN" altLang="en-US" sz="1800" dirty="0"/>
          </a:p>
        </p:txBody>
      </p:sp>
      <p:sp>
        <p:nvSpPr>
          <p:cNvPr id="13316"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3DE15D40-0A84-42CA-9B4E-B7AD4EC6AB8A}"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3317"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5365"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Title 1"/>
          <p:cNvSpPr>
            <a:spLocks noGrp="1"/>
          </p:cNvSpPr>
          <p:nvPr>
            <p:ph type="title"/>
          </p:nvPr>
        </p:nvSpPr>
        <p:spPr>
          <a:xfrm>
            <a:off x="506413" y="377825"/>
            <a:ext cx="10515600" cy="1325563"/>
          </a:xfrm>
          <a:ln/>
        </p:spPr>
        <p:txBody>
          <a:bodyPr vert="horz" wrap="square" lIns="91440" tIns="45720" rIns="91440" bIns="45720" anchor="ctr" anchorCtr="0"/>
          <a:p>
            <a:pPr eaLnBrk="1" hangingPunct="1"/>
            <a:r>
              <a:rPr lang="en-US" altLang="en-US" dirty="0"/>
              <a:t>Summary</a:t>
            </a:r>
            <a:endParaRPr lang="en-IN" altLang="en-US" dirty="0"/>
          </a:p>
        </p:txBody>
      </p:sp>
      <p:graphicFrame>
        <p:nvGraphicFramePr>
          <p:cNvPr id="7" name="Table 7"/>
          <p:cNvGraphicFramePr>
            <a:graphicFrameLocks noGrp="1"/>
          </p:cNvGraphicFramePr>
          <p:nvPr>
            <p:ph idx="1"/>
          </p:nvPr>
        </p:nvGraphicFramePr>
        <p:xfrm>
          <a:off x="506730" y="1355090"/>
          <a:ext cx="11043920" cy="4602480"/>
        </p:xfrm>
        <a:graphic>
          <a:graphicData uri="http://schemas.openxmlformats.org/drawingml/2006/table">
            <a:tbl>
              <a:tblPr firstRow="1" bandRow="1">
                <a:tableStyleId>{5C22544A-7EE6-4342-B048-85BDC9FD1C3A}</a:tableStyleId>
              </a:tblPr>
              <a:tblGrid>
                <a:gridCol w="1714500"/>
                <a:gridCol w="2496185"/>
                <a:gridCol w="1793875"/>
                <a:gridCol w="1480820"/>
                <a:gridCol w="3558540"/>
              </a:tblGrid>
              <a:tr h="476250">
                <a:tc>
                  <a:txBody>
                    <a:bodyPr/>
                    <a:lstStyle/>
                    <a:p>
                      <a:pPr algn="ctr"/>
                      <a:r>
                        <a:rPr lang="en-US" sz="2400" dirty="0"/>
                        <a:t>Sr. number</a:t>
                      </a:r>
                      <a:endParaRPr lang="en-IN" sz="2400" dirty="0"/>
                    </a:p>
                  </a:txBody>
                  <a:tcPr/>
                </a:tc>
                <a:tc>
                  <a:txBody>
                    <a:bodyPr/>
                    <a:lstStyle/>
                    <a:p>
                      <a:pPr algn="ctr"/>
                      <a:r>
                        <a:rPr lang="en-US" sz="2400" dirty="0"/>
                        <a:t>Paper Title</a:t>
                      </a:r>
                      <a:endParaRPr lang="en-IN" sz="2400" dirty="0"/>
                    </a:p>
                  </a:txBody>
                  <a:tcPr/>
                </a:tc>
                <a:tc>
                  <a:txBody>
                    <a:bodyPr/>
                    <a:lstStyle/>
                    <a:p>
                      <a:pPr algn="ctr"/>
                      <a:r>
                        <a:rPr lang="en-US" sz="2400" dirty="0"/>
                        <a:t>Publisher</a:t>
                      </a:r>
                      <a:endParaRPr lang="en-IN" sz="2400" dirty="0"/>
                    </a:p>
                  </a:txBody>
                  <a:tcPr/>
                </a:tc>
                <a:tc>
                  <a:txBody>
                    <a:bodyPr/>
                    <a:lstStyle/>
                    <a:p>
                      <a:pPr algn="ctr"/>
                      <a:r>
                        <a:rPr lang="en-US" sz="2400" dirty="0"/>
                        <a:t>Year </a:t>
                      </a:r>
                      <a:endParaRPr lang="en-IN" sz="2400" dirty="0"/>
                    </a:p>
                  </a:txBody>
                  <a:tcPr/>
                </a:tc>
                <a:tc>
                  <a:txBody>
                    <a:bodyPr/>
                    <a:lstStyle/>
                    <a:p>
                      <a:pPr algn="ctr"/>
                      <a:r>
                        <a:rPr lang="en-US" sz="2400" dirty="0"/>
                        <a:t>Take-away points</a:t>
                      </a:r>
                      <a:endParaRPr lang="en-IN" sz="2400" dirty="0"/>
                    </a:p>
                  </a:txBody>
                  <a:tcPr/>
                </a:tc>
              </a:tr>
              <a:tr h="1609725">
                <a:tc>
                  <a:txBody>
                    <a:bodyPr/>
                    <a:lstStyle/>
                    <a:p>
                      <a:pPr algn="ctr"/>
                      <a:r>
                        <a:rPr lang="en-IN" sz="2400"/>
                        <a:t>1</a:t>
                      </a:r>
                      <a:endParaRPr lang="en-IN" sz="2400"/>
                    </a:p>
                  </a:txBody>
                  <a:tcPr/>
                </a:tc>
                <a:tc>
                  <a:txBody>
                    <a:bodyPr/>
                    <a:lstStyle/>
                    <a:p>
                      <a:pPr algn="l"/>
                      <a:r>
                        <a:rPr lang="en-IN" sz="1600">
                          <a:sym typeface="+mn-ea"/>
                        </a:rPr>
                        <a:t>A Deep Convolutional Neural Network Approach for Static Hand Gesture Recognition.</a:t>
                      </a:r>
                      <a:endParaRPr lang="en-IN" sz="1600"/>
                    </a:p>
                    <a:p>
                      <a:pPr algn="l"/>
                      <a:endParaRPr lang="en-IN" sz="1600"/>
                    </a:p>
                  </a:txBody>
                  <a:tcPr/>
                </a:tc>
                <a:tc>
                  <a:txBody>
                    <a:bodyPr/>
                    <a:lstStyle/>
                    <a:p>
                      <a:pPr algn="ctr"/>
                      <a:r>
                        <a:rPr lang="en-IN" sz="2400">
                          <a:sym typeface="+mn-ea"/>
                        </a:rPr>
                        <a:t>SCIENCE DIRECT</a:t>
                      </a:r>
                      <a:endParaRPr lang="en-IN" sz="2400"/>
                    </a:p>
                    <a:p>
                      <a:pPr algn="ctr"/>
                      <a:endParaRPr lang="en-IN" sz="2400"/>
                    </a:p>
                  </a:txBody>
                  <a:tcPr/>
                </a:tc>
                <a:tc>
                  <a:txBody>
                    <a:bodyPr/>
                    <a:lstStyle/>
                    <a:p>
                      <a:pPr algn="ctr"/>
                      <a:r>
                        <a:rPr lang="en-IN" sz="2400">
                          <a:sym typeface="+mn-ea"/>
                        </a:rPr>
                        <a:t>2020</a:t>
                      </a:r>
                      <a:endParaRPr lang="en-IN" sz="2400"/>
                    </a:p>
                    <a:p>
                      <a:pPr algn="ctr"/>
                      <a:endParaRPr lang="en-IN" sz="2400"/>
                    </a:p>
                  </a:txBody>
                  <a:tcPr/>
                </a:tc>
                <a:tc>
                  <a:txBody>
                    <a:bodyPr/>
                    <a:lstStyle/>
                    <a:p>
                      <a:pPr algn="l"/>
                      <a:r>
                        <a:rPr lang="en-IN" sz="1200">
                          <a:sym typeface="+mn-ea"/>
                        </a:rPr>
                        <a:t>This paper proposes a method for the automatic recognition of hand postures using convolutional neural networkswith deep parallel architectures. The proposed model avoids the need for hand segmentation, which is a very difficult task in images with cluttered backgrounds. Eventhough many different segmentation techniques are possible based on skin color, hand shape etc.</a:t>
                      </a:r>
                      <a:endParaRPr lang="en-IN" sz="1200"/>
                    </a:p>
                    <a:p>
                      <a:pPr algn="l"/>
                      <a:endParaRPr lang="en-IN" sz="1200"/>
                    </a:p>
                  </a:txBody>
                  <a:tcPr/>
                </a:tc>
              </a:tr>
              <a:tr h="1435735">
                <a:tc>
                  <a:txBody>
                    <a:bodyPr/>
                    <a:lstStyle/>
                    <a:p>
                      <a:pPr algn="ctr"/>
                      <a:r>
                        <a:rPr lang="en-IN" sz="2400"/>
                        <a:t>2</a:t>
                      </a:r>
                      <a:endParaRPr lang="en-IN" sz="2400"/>
                    </a:p>
                  </a:txBody>
                  <a:tcPr/>
                </a:tc>
                <a:tc>
                  <a:txBody>
                    <a:bodyPr/>
                    <a:lstStyle/>
                    <a:p>
                      <a:pPr algn="l"/>
                      <a:r>
                        <a:rPr lang="en-IN" sz="1600">
                          <a:sym typeface="+mn-ea"/>
                        </a:rPr>
                        <a:t>A Real Time Hand Gesture Recognition System Using Motion History Image</a:t>
                      </a:r>
                      <a:endParaRPr lang="en-IN" sz="1600"/>
                    </a:p>
                    <a:p>
                      <a:pPr algn="l"/>
                      <a:endParaRPr lang="en-IN" sz="1600"/>
                    </a:p>
                  </a:txBody>
                  <a:tcPr/>
                </a:tc>
                <a:tc>
                  <a:txBody>
                    <a:bodyPr/>
                    <a:lstStyle/>
                    <a:p>
                      <a:pPr algn="ctr"/>
                      <a:r>
                        <a:rPr lang="en-IN" sz="2400">
                          <a:sym typeface="+mn-ea"/>
                        </a:rPr>
                        <a:t>SCHOLARLY ARTICLES</a:t>
                      </a:r>
                      <a:endParaRPr lang="en-IN" sz="2400"/>
                    </a:p>
                    <a:p>
                      <a:pPr algn="ctr"/>
                      <a:endParaRPr lang="en-IN" sz="2400"/>
                    </a:p>
                  </a:txBody>
                  <a:tcPr/>
                </a:tc>
                <a:tc>
                  <a:txBody>
                    <a:bodyPr/>
                    <a:lstStyle/>
                    <a:p>
                      <a:pPr algn="ctr"/>
                      <a:r>
                        <a:rPr lang="en-IN" sz="2400">
                          <a:sym typeface="+mn-ea"/>
                        </a:rPr>
                        <a:t>2010</a:t>
                      </a:r>
                      <a:endParaRPr lang="en-IN" sz="2400"/>
                    </a:p>
                    <a:p>
                      <a:pPr algn="ctr"/>
                      <a:endParaRPr lang="en-IN" sz="2400"/>
                    </a:p>
                  </a:txBody>
                  <a:tcPr/>
                </a:tc>
                <a:tc>
                  <a:txBody>
                    <a:bodyPr/>
                    <a:lstStyle/>
                    <a:p>
                      <a:pPr algn="l"/>
                      <a:r>
                        <a:rPr lang="en-IN" sz="1200" dirty="0">
                          <a:sym typeface="+mn-ea"/>
                        </a:rPr>
                        <a:t>In this paper, a face based adaptive skin color model and a motion history image based hand moving direction detection method were proposed. There are four dynamic hand gestures hand moving up, moving down, moving left, and moving right and two static hand gestures fist and waving hand defined in this paper. </a:t>
                      </a:r>
                      <a:endParaRPr lang="en-IN" sz="1200" dirty="0"/>
                    </a:p>
                  </a:txBody>
                  <a:tcPr/>
                </a:tc>
              </a:tr>
              <a:tr h="476885">
                <a:tc>
                  <a:txBody>
                    <a:bodyPr/>
                    <a:lstStyle/>
                    <a:p>
                      <a:pPr algn="ctr"/>
                      <a:r>
                        <a:rPr lang="en-IN" sz="2400"/>
                        <a:t>3</a:t>
                      </a:r>
                      <a:endParaRPr lang="en-IN" sz="2400"/>
                    </a:p>
                  </a:txBody>
                  <a:tcPr/>
                </a:tc>
                <a:tc>
                  <a:txBody>
                    <a:bodyPr/>
                    <a:lstStyle/>
                    <a:p>
                      <a:pPr algn="just"/>
                      <a:r>
                        <a:rPr lang="en-IN" sz="1600">
                          <a:sym typeface="+mn-ea"/>
                        </a:rPr>
                        <a:t>Controlling Media Player with Hand Gestures using Convolutional Neural</a:t>
                      </a:r>
                      <a:endParaRPr lang="en-IN" sz="1600"/>
                    </a:p>
                    <a:p>
                      <a:pPr algn="just"/>
                      <a:r>
                        <a:rPr lang="en-IN" sz="1600">
                          <a:sym typeface="+mn-ea"/>
                        </a:rPr>
                        <a:t>Network</a:t>
                      </a:r>
                      <a:endParaRPr lang="en-IN" sz="1600"/>
                    </a:p>
                    <a:p>
                      <a:pPr algn="l"/>
                      <a:endParaRPr lang="en-IN" sz="1600"/>
                    </a:p>
                  </a:txBody>
                  <a:tcPr/>
                </a:tc>
                <a:tc>
                  <a:txBody>
                    <a:bodyPr/>
                    <a:lstStyle/>
                    <a:p>
                      <a:pPr algn="ctr"/>
                      <a:r>
                        <a:rPr lang="en-IN" sz="1600">
                          <a:sym typeface="+mn-ea"/>
                        </a:rPr>
                        <a:t>INSTITUTE OF ELECTRICAL AND ELECTRONICS</a:t>
                      </a:r>
                      <a:endParaRPr lang="en-IN" sz="1600"/>
                    </a:p>
                    <a:p>
                      <a:pPr algn="ctr"/>
                      <a:endParaRPr lang="en-IN" sz="1600"/>
                    </a:p>
                  </a:txBody>
                  <a:tcPr/>
                </a:tc>
                <a:tc>
                  <a:txBody>
                    <a:bodyPr/>
                    <a:lstStyle/>
                    <a:p>
                      <a:pPr algn="ctr"/>
                      <a:r>
                        <a:rPr lang="en-IN" sz="2400"/>
                        <a:t>2021</a:t>
                      </a:r>
                      <a:endParaRPr lang="en-IN" sz="2400"/>
                    </a:p>
                  </a:txBody>
                  <a:tcPr/>
                </a:tc>
                <a:tc>
                  <a:txBody>
                    <a:bodyPr/>
                    <a:lstStyle/>
                    <a:p>
                      <a:pPr algn="just"/>
                      <a:r>
                        <a:rPr lang="en-IN" sz="1200" dirty="0">
                          <a:sym typeface="+mn-ea"/>
                        </a:rPr>
                        <a:t>• This paper presents the work to control the media player using the hand gesture recognition system.The OpenCV techniques are used to capture the images, 2-Dimensional Convolutional Neural Network is used to extract features and predict the gestures,PyAutoGUI is used to control the keyboard keys whenever a gesture is integrated with it is predicted.</a:t>
                      </a:r>
                      <a:endParaRPr lang="en-IN" sz="1200" dirty="0"/>
                    </a:p>
                    <a:p>
                      <a:pPr algn="l"/>
                      <a:endParaRPr lang="en-IN" sz="1200" dirty="0"/>
                    </a:p>
                  </a:txBody>
                  <a:tcPr/>
                </a:tc>
              </a:tr>
              <a:tr h="476250">
                <a:tc>
                  <a:txBody>
                    <a:bodyPr/>
                    <a:lstStyle/>
                    <a:p>
                      <a:pPr algn="ctr"/>
                      <a:endParaRPr lang="en-IN" sz="2400" dirty="0"/>
                    </a:p>
                  </a:txBody>
                  <a:tcPr/>
                </a:tc>
                <a:tc>
                  <a:txBody>
                    <a:bodyPr/>
                    <a:lstStyle/>
                    <a:p>
                      <a:pPr algn="ctr"/>
                      <a:endParaRPr lang="en-IN" sz="2400"/>
                    </a:p>
                  </a:txBody>
                  <a:tcPr/>
                </a:tc>
                <a:tc>
                  <a:txBody>
                    <a:bodyPr/>
                    <a:lstStyle/>
                    <a:p>
                      <a:pPr algn="ctr"/>
                      <a:endParaRPr lang="en-IN" sz="2400"/>
                    </a:p>
                  </a:txBody>
                  <a:tcPr/>
                </a:tc>
                <a:tc>
                  <a:txBody>
                    <a:bodyPr/>
                    <a:lstStyle/>
                    <a:p>
                      <a:pPr algn="ctr"/>
                      <a:endParaRPr lang="en-IN" sz="2400"/>
                    </a:p>
                  </a:txBody>
                  <a:tcPr/>
                </a:tc>
                <a:tc>
                  <a:txBody>
                    <a:bodyPr/>
                    <a:lstStyle/>
                    <a:p>
                      <a:pPr algn="ctr"/>
                      <a:endParaRPr lang="en-IN" sz="2400" dirty="0"/>
                    </a:p>
                  </a:txBody>
                  <a:tcPr/>
                </a:tc>
              </a:tr>
            </a:tbl>
          </a:graphicData>
        </a:graphic>
      </p:graphicFrame>
      <p:sp>
        <p:nvSpPr>
          <p:cNvPr id="14377"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24CD071C-7BB8-4A29-A01D-25D7893AA687}"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4378"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6426"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dirty="0">
                <a:sym typeface="+mn-ea"/>
              </a:rPr>
              <a:t>Summary</a:t>
            </a:r>
            <a:endParaRPr lang="en-US"/>
          </a:p>
        </p:txBody>
      </p:sp>
      <p:graphicFrame>
        <p:nvGraphicFramePr>
          <p:cNvPr id="7" name="Content Placeholder 6"/>
          <p:cNvGraphicFramePr/>
          <p:nvPr>
            <p:ph idx="1"/>
          </p:nvPr>
        </p:nvGraphicFramePr>
        <p:xfrm>
          <a:off x="838200" y="1351280"/>
          <a:ext cx="10515600" cy="5652770"/>
        </p:xfrm>
        <a:graphic>
          <a:graphicData uri="http://schemas.openxmlformats.org/drawingml/2006/table">
            <a:tbl>
              <a:tblPr firstRow="1" bandRow="1">
                <a:tableStyleId>{5C22544A-7EE6-4342-B048-85BDC9FD1C3A}</a:tableStyleId>
              </a:tblPr>
              <a:tblGrid>
                <a:gridCol w="2103120"/>
                <a:gridCol w="2103120"/>
                <a:gridCol w="2103120"/>
                <a:gridCol w="2103120"/>
                <a:gridCol w="2103120"/>
              </a:tblGrid>
              <a:tr h="1210945">
                <a:tc>
                  <a:txBody>
                    <a:bodyPr/>
                    <a:p>
                      <a:pPr>
                        <a:buNone/>
                      </a:pPr>
                      <a:r>
                        <a:rPr lang="en-US" sz="2400" dirty="0">
                          <a:sym typeface="+mn-ea"/>
                        </a:rPr>
                        <a:t>Sr. number</a:t>
                      </a:r>
                      <a:endParaRPr lang="en-IN" sz="2400" dirty="0"/>
                    </a:p>
                    <a:p>
                      <a:pPr>
                        <a:buNone/>
                      </a:pPr>
                      <a:endParaRPr lang="en-US" sz="2400" dirty="0"/>
                    </a:p>
                  </a:txBody>
                  <a:tcPr/>
                </a:tc>
                <a:tc>
                  <a:txBody>
                    <a:bodyPr/>
                    <a:p>
                      <a:pPr>
                        <a:buNone/>
                      </a:pPr>
                      <a:r>
                        <a:rPr lang="en-US" sz="2400" dirty="0">
                          <a:sym typeface="+mn-ea"/>
                        </a:rPr>
                        <a:t>Paper Title</a:t>
                      </a:r>
                      <a:endParaRPr lang="en-IN" sz="2400" dirty="0"/>
                    </a:p>
                    <a:p>
                      <a:pPr>
                        <a:buNone/>
                      </a:pPr>
                      <a:endParaRPr lang="en-US" sz="2400"/>
                    </a:p>
                  </a:txBody>
                  <a:tcPr/>
                </a:tc>
                <a:tc>
                  <a:txBody>
                    <a:bodyPr/>
                    <a:p>
                      <a:pPr>
                        <a:buNone/>
                      </a:pPr>
                      <a:r>
                        <a:rPr lang="en-US" sz="2400" dirty="0">
                          <a:sym typeface="+mn-ea"/>
                        </a:rPr>
                        <a:t>Publisher</a:t>
                      </a:r>
                      <a:endParaRPr lang="en-IN" sz="2400" dirty="0"/>
                    </a:p>
                    <a:p>
                      <a:pPr>
                        <a:buNone/>
                      </a:pPr>
                      <a:endParaRPr lang="en-US" sz="2400" dirty="0"/>
                    </a:p>
                  </a:txBody>
                  <a:tcPr/>
                </a:tc>
                <a:tc>
                  <a:txBody>
                    <a:bodyPr/>
                    <a:p>
                      <a:pPr>
                        <a:buNone/>
                      </a:pPr>
                      <a:r>
                        <a:rPr lang="en-IN" altLang="en-US" sz="2400" dirty="0"/>
                        <a:t>Year</a:t>
                      </a:r>
                      <a:endParaRPr lang="en-IN" altLang="en-US" sz="2400" dirty="0"/>
                    </a:p>
                  </a:txBody>
                  <a:tcPr/>
                </a:tc>
                <a:tc>
                  <a:txBody>
                    <a:bodyPr/>
                    <a:p>
                      <a:pPr>
                        <a:buNone/>
                      </a:pPr>
                      <a:r>
                        <a:rPr lang="en-US" sz="2400" dirty="0">
                          <a:sym typeface="+mn-ea"/>
                        </a:rPr>
                        <a:t>Take-away points</a:t>
                      </a:r>
                      <a:endParaRPr lang="en-IN" sz="2400" dirty="0"/>
                    </a:p>
                    <a:p>
                      <a:pPr>
                        <a:buNone/>
                      </a:pPr>
                      <a:endParaRPr lang="en-US" sz="2400" dirty="0"/>
                    </a:p>
                  </a:txBody>
                  <a:tcPr/>
                </a:tc>
              </a:tr>
              <a:tr h="1554480">
                <a:tc>
                  <a:txBody>
                    <a:bodyPr/>
                    <a:p>
                      <a:pPr algn="ctr">
                        <a:buNone/>
                      </a:pPr>
                      <a:r>
                        <a:rPr lang="en-IN" altLang="en-US" sz="2400"/>
                        <a:t>4</a:t>
                      </a:r>
                      <a:endParaRPr lang="en-IN" altLang="en-US" sz="2400"/>
                    </a:p>
                  </a:txBody>
                  <a:tcPr/>
                </a:tc>
                <a:tc>
                  <a:txBody>
                    <a:bodyPr/>
                    <a:p>
                      <a:pPr algn="l">
                        <a:buNone/>
                      </a:pPr>
                      <a:r>
                        <a:rPr lang="en-US"/>
                        <a:t> Video Controlling Using HandGestures for Disabled People</a:t>
                      </a:r>
                      <a:endParaRPr lang="en-US"/>
                    </a:p>
                  </a:txBody>
                  <a:tcPr/>
                </a:tc>
                <a:tc>
                  <a:txBody>
                    <a:bodyPr/>
                    <a:p>
                      <a:pPr algn="ctr">
                        <a:buNone/>
                      </a:pPr>
                      <a:r>
                        <a:rPr lang="en-IN" sz="2400">
                          <a:sym typeface="+mn-ea"/>
                        </a:rPr>
                        <a:t>SCHOLARLY ARTICLES</a:t>
                      </a:r>
                      <a:endParaRPr lang="en-IN" sz="2400"/>
                    </a:p>
                    <a:p>
                      <a:pPr algn="ctr">
                        <a:buNone/>
                      </a:pPr>
                      <a:endParaRPr lang="en-IN" altLang="en-US" sz="2400"/>
                    </a:p>
                  </a:txBody>
                  <a:tcPr/>
                </a:tc>
                <a:tc>
                  <a:txBody>
                    <a:bodyPr/>
                    <a:p>
                      <a:pPr algn="ctr">
                        <a:buNone/>
                      </a:pPr>
                      <a:r>
                        <a:rPr lang="en-IN" altLang="en-US" sz="2400"/>
                        <a:t>2021</a:t>
                      </a:r>
                      <a:endParaRPr lang="en-IN" altLang="en-US" sz="2400"/>
                    </a:p>
                  </a:txBody>
                  <a:tcPr/>
                </a:tc>
                <a:tc>
                  <a:txBody>
                    <a:bodyPr/>
                    <a:p>
                      <a:pPr>
                        <a:buNone/>
                      </a:pPr>
                      <a:r>
                        <a:rPr lang="en-US" sz="1200"/>
                        <a:t> This research paper addresses an important aspect of assistive technology by presenting a</a:t>
                      </a:r>
                      <a:r>
                        <a:rPr lang="en-IN" altLang="en-US" sz="1200"/>
                        <a:t> </a:t>
                      </a:r>
                      <a:r>
                        <a:rPr lang="en-US" sz="1200"/>
                        <a:t>system that enables video control through hand gestures, specifically designed to cater to the needs</a:t>
                      </a:r>
                      <a:endParaRPr lang="en-US" sz="1200"/>
                    </a:p>
                    <a:p>
                      <a:pPr>
                        <a:buNone/>
                      </a:pPr>
                      <a:r>
                        <a:rPr lang="en-US" sz="1200"/>
                        <a:t>of disabled individuals.</a:t>
                      </a:r>
                      <a:endParaRPr lang="en-US" sz="1200"/>
                    </a:p>
                  </a:txBody>
                  <a:tcPr>
                    <a:lnB>
                      <a:noFill/>
                    </a:lnB>
                  </a:tcPr>
                </a:tc>
              </a:tr>
              <a:tr h="944880">
                <a:tc>
                  <a:txBody>
                    <a:bodyPr/>
                    <a:p>
                      <a:pPr algn="ctr">
                        <a:buNone/>
                      </a:pPr>
                      <a:r>
                        <a:rPr lang="en-IN" altLang="en-US" sz="2400"/>
                        <a:t>5</a:t>
                      </a:r>
                      <a:endParaRPr lang="en-IN" altLang="en-US" sz="2400"/>
                    </a:p>
                  </a:txBody>
                  <a:tcPr/>
                </a:tc>
                <a:tc>
                  <a:txBody>
                    <a:bodyPr/>
                    <a:p>
                      <a:pPr>
                        <a:buNone/>
                      </a:pPr>
                      <a:r>
                        <a:rPr lang="en-US" sz="1400" b="0"/>
                        <a:t>A Smart Vision Based Single Handed Gesture Recognition system using deep</a:t>
                      </a:r>
                      <a:r>
                        <a:rPr lang="en-IN" altLang="en-US" sz="1400" b="0"/>
                        <a:t> </a:t>
                      </a:r>
                      <a:r>
                        <a:rPr lang="en-US" sz="1400" b="0"/>
                        <a:t>neural networks</a:t>
                      </a:r>
                      <a:endParaRPr lang="en-US" sz="1400" b="0"/>
                    </a:p>
                  </a:txBody>
                  <a:tcPr/>
                </a:tc>
                <a:tc>
                  <a:txBody>
                    <a:bodyPr/>
                    <a:p>
                      <a:pPr>
                        <a:buNone/>
                      </a:pPr>
                      <a:endParaRPr lang="en-US"/>
                    </a:p>
                  </a:txBody>
                  <a:tcPr>
                    <a:lnR>
                      <a:noFill/>
                    </a:lnR>
                  </a:tcPr>
                </a:tc>
                <a:tc>
                  <a:txBody>
                    <a:bodyPr/>
                    <a:p>
                      <a:pPr algn="ctr">
                        <a:buNone/>
                      </a:pPr>
                      <a:r>
                        <a:rPr lang="en-IN" altLang="en-US" sz="2400">
                          <a:sym typeface="+mn-ea"/>
                        </a:rPr>
                        <a:t>2021</a:t>
                      </a:r>
                      <a:endParaRPr lang="en-IN" altLang="en-US" sz="2400"/>
                    </a:p>
                    <a:p>
                      <a:pPr algn="ctr">
                        <a:buNone/>
                      </a:pPr>
                      <a:endParaRPr lang="en-IN" altLang="en-US" sz="2400"/>
                    </a:p>
                  </a:txBody>
                  <a:tcPr>
                    <a:lnR>
                      <a:noFill/>
                    </a:lnR>
                  </a:tcPr>
                </a:tc>
                <a:tc>
                  <a:txBody>
                    <a:bodyPr/>
                    <a:p>
                      <a:pPr>
                        <a:buNone/>
                      </a:pPr>
                      <a:r>
                        <a:rPr lang="en-US" sz="1000"/>
                        <a:t> The proposed CNN architecture performs well with minimum filters and layers.</a:t>
                      </a:r>
                      <a:endParaRPr lang="en-US" sz="1000"/>
                    </a:p>
                  </a:txBody>
                  <a:tcPr>
                    <a:lnL>
                      <a:noFill/>
                    </a:lnL>
                    <a:lnR>
                      <a:noFill/>
                    </a:lnR>
                    <a:lnT>
                      <a:noFill/>
                    </a:lnT>
                    <a:lnB>
                      <a:noFill/>
                    </a:lnB>
                    <a:lnTlToBr>
                      <a:noFill/>
                    </a:lnTlToBr>
                    <a:lnBlToTr>
                      <a:noFill/>
                    </a:lnBlToTr>
                  </a:tcPr>
                </a:tc>
              </a:tr>
              <a:tr h="1554480">
                <a:tc>
                  <a:txBody>
                    <a:bodyPr/>
                    <a:p>
                      <a:pPr algn="ctr">
                        <a:buNone/>
                      </a:pPr>
                      <a:r>
                        <a:rPr lang="en-IN" altLang="en-US" sz="2400"/>
                        <a:t>6</a:t>
                      </a:r>
                      <a:endParaRPr lang="en-IN" altLang="en-US" sz="2400"/>
                    </a:p>
                  </a:txBody>
                  <a:tcPr/>
                </a:tc>
                <a:tc>
                  <a:txBody>
                    <a:bodyPr/>
                    <a:p>
                      <a:pPr>
                        <a:buNone/>
                      </a:pPr>
                      <a:r>
                        <a:rPr lang="en-US"/>
                        <a:t> </a:t>
                      </a:r>
                      <a:r>
                        <a:rPr lang="en-US" sz="1800"/>
                        <a:t>Hand gesture classification using a novel CNN-crow search algorithm</a:t>
                      </a:r>
                      <a:endParaRPr lang="en-US" sz="1800"/>
                    </a:p>
                  </a:txBody>
                  <a:tcPr/>
                </a:tc>
                <a:tc>
                  <a:txBody>
                    <a:bodyPr/>
                    <a:p>
                      <a:pPr algn="ctr">
                        <a:buNone/>
                      </a:pPr>
                      <a:r>
                        <a:rPr lang="en-IN" sz="2400">
                          <a:sym typeface="+mn-ea"/>
                        </a:rPr>
                        <a:t>SCIENCE DIRECT</a:t>
                      </a:r>
                      <a:endParaRPr lang="en-IN" sz="2400"/>
                    </a:p>
                    <a:p>
                      <a:pPr algn="ctr">
                        <a:buNone/>
                      </a:pPr>
                      <a:endParaRPr lang="en-IN" sz="2400"/>
                    </a:p>
                  </a:txBody>
                  <a:tcPr/>
                </a:tc>
                <a:tc>
                  <a:txBody>
                    <a:bodyPr/>
                    <a:p>
                      <a:pPr algn="ctr">
                        <a:buNone/>
                      </a:pPr>
                      <a:r>
                        <a:rPr lang="en-IN" altLang="en-US" sz="2400"/>
                        <a:t>2021</a:t>
                      </a:r>
                      <a:endParaRPr lang="en-IN" altLang="en-US" sz="2400"/>
                    </a:p>
                  </a:txBody>
                  <a:tcPr/>
                </a:tc>
                <a:tc>
                  <a:txBody>
                    <a:bodyPr/>
                    <a:p>
                      <a:pPr>
                        <a:buNone/>
                      </a:pPr>
                      <a:r>
                        <a:rPr lang="en-US" sz="1200"/>
                        <a:t>This research paper introduces a novel approach to hand gesture classification by combining</a:t>
                      </a:r>
                      <a:r>
                        <a:rPr lang="en-IN" altLang="en-US" sz="1200"/>
                        <a:t> </a:t>
                      </a:r>
                      <a:r>
                        <a:rPr lang="en-US" sz="1200"/>
                        <a:t>Convolutional Neural Networks (CNNs) with a specialized optimization technique called the Crow</a:t>
                      </a:r>
                      <a:endParaRPr lang="en-US" sz="1200"/>
                    </a:p>
                    <a:p>
                      <a:pPr>
                        <a:buNone/>
                      </a:pPr>
                      <a:r>
                        <a:rPr lang="en-US" sz="1200"/>
                        <a:t>Search Algorithm (CSA).</a:t>
                      </a:r>
                      <a:endParaRPr lang="en-US" sz="1200"/>
                    </a:p>
                  </a:txBody>
                  <a:tcPr>
                    <a:lnT>
                      <a:noFill/>
                    </a:lnT>
                  </a:tcPr>
                </a:tc>
              </a:tr>
              <a:tr h="387985">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bl>
          </a:graphicData>
        </a:graphic>
      </p:graphicFrame>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vert="horz" wrap="square" lIns="91440" tIns="45720" rIns="91440" bIns="45720" numCol="1" rtlCol="0" anchor="ctr" anchorCtr="0" compatLnSpc="1">
            <a:normAutofit fontScale="90000"/>
          </a:bodyPr>
          <a:lstStyle/>
          <a:p>
            <a:pPr marL="0" marR="0" lvl="0" indent="0" algn="l" defTabSz="914400" rtl="0" eaLnBrk="1" fontAlgn="auto" latinLnBrk="0" hangingPunct="1">
              <a:lnSpc>
                <a:spcPct val="90000"/>
              </a:lnSpc>
              <a:spcBef>
                <a:spcPct val="0"/>
              </a:spcBef>
              <a:spcAft>
                <a:spcPts val="0"/>
              </a:spcAft>
              <a:buClrTx/>
              <a:buSzTx/>
              <a:buFontTx/>
              <a:buNone/>
              <a:defRPr/>
            </a:pPr>
            <a:br>
              <a:rPr kumimoji="0" lang="en-US" sz="4400" b="1" i="0" u="none" strike="noStrike" kern="1200" cap="none" spc="0" normalizeH="0" baseline="0" noProof="0" dirty="0">
                <a:ln>
                  <a:noFill/>
                </a:ln>
                <a:solidFill>
                  <a:schemeClr val="tx1"/>
                </a:solidFill>
                <a:effectLst/>
                <a:uLnTx/>
                <a:uFillTx/>
                <a:latin typeface="+mj-lt"/>
                <a:ea typeface="+mj-ea"/>
                <a:cs typeface="+mj-cs"/>
              </a:rPr>
            </a:br>
            <a:r>
              <a:rPr kumimoji="0" lang="en-US" sz="4400" b="1" i="0" u="none" strike="noStrike" kern="1200" cap="none" spc="0" normalizeH="0" baseline="0" noProof="0" dirty="0">
                <a:ln>
                  <a:noFill/>
                </a:ln>
                <a:solidFill>
                  <a:schemeClr val="tx1"/>
                </a:solidFill>
                <a:effectLst/>
                <a:uLnTx/>
                <a:uFillTx/>
                <a:latin typeface="+mj-lt"/>
                <a:ea typeface="+mj-ea"/>
                <a:cs typeface="+mj-cs"/>
              </a:rPr>
              <a:t>Flowchart of the system</a:t>
            </a:r>
            <a:br>
              <a:rPr kumimoji="0" lang="en-US" sz="4400" b="1" i="0" u="none" strike="noStrike" kern="1200" cap="none" spc="0" normalizeH="0" baseline="0" noProof="0" dirty="0">
                <a:ln>
                  <a:noFill/>
                </a:ln>
                <a:solidFill>
                  <a:schemeClr val="tx1"/>
                </a:solidFill>
                <a:effectLst/>
                <a:uLnTx/>
                <a:uFillTx/>
                <a:latin typeface="+mj-lt"/>
                <a:ea typeface="+mj-ea"/>
                <a:cs typeface="+mj-cs"/>
              </a:rPr>
            </a:br>
            <a:endParaRPr kumimoji="0" lang="en-IN" sz="4400" b="1" i="0" u="none" strike="noStrike" kern="1200" cap="none" spc="0" normalizeH="0" baseline="0" noProof="0" dirty="0">
              <a:ln>
                <a:noFill/>
              </a:ln>
              <a:solidFill>
                <a:schemeClr val="tx1"/>
              </a:solidFill>
              <a:effectLst/>
              <a:uLnTx/>
              <a:uFillTx/>
              <a:latin typeface="+mj-lt"/>
              <a:ea typeface="+mj-ea"/>
              <a:cs typeface="+mj-cs"/>
            </a:endParaRPr>
          </a:p>
        </p:txBody>
      </p:sp>
      <p:sp>
        <p:nvSpPr>
          <p:cNvPr id="15364"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AF7773E2-E504-4998-B506-B0ABE7D44593}"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5365"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7413"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3806190" y="1924685"/>
            <a:ext cx="4578350" cy="41529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Title 1"/>
          <p:cNvSpPr>
            <a:spLocks noGrp="1"/>
          </p:cNvSpPr>
          <p:nvPr>
            <p:ph type="title"/>
          </p:nvPr>
        </p:nvSpPr>
        <p:spPr>
          <a:ln/>
        </p:spPr>
        <p:txBody>
          <a:bodyPr vert="horz" wrap="square" lIns="91440" tIns="45720" rIns="91440" bIns="45720" anchor="ctr" anchorCtr="0"/>
          <a:p>
            <a:pPr eaLnBrk="1" hangingPunct="1"/>
            <a:r>
              <a:rPr lang="en-US" altLang="en-US" dirty="0"/>
              <a:t>Implementation Details</a:t>
            </a:r>
            <a:br>
              <a:rPr lang="en-US" altLang="en-US" dirty="0"/>
            </a:br>
            <a:endParaRPr lang="en-IN" altLang="en-US" dirty="0"/>
          </a:p>
        </p:txBody>
      </p:sp>
      <p:sp>
        <p:nvSpPr>
          <p:cNvPr id="18434" name="Content Placeholder 2"/>
          <p:cNvSpPr>
            <a:spLocks noGrp="1"/>
          </p:cNvSpPr>
          <p:nvPr>
            <p:ph idx="1"/>
          </p:nvPr>
        </p:nvSpPr>
        <p:spPr>
          <a:xfrm>
            <a:off x="838200" y="1197610"/>
            <a:ext cx="10515600" cy="4903470"/>
          </a:xfrm>
          <a:ln/>
        </p:spPr>
        <p:txBody>
          <a:bodyPr vert="horz" wrap="square" lIns="91440" tIns="45720" rIns="91440" bIns="45720" anchor="t" anchorCtr="0"/>
          <a:p>
            <a:pPr eaLnBrk="1" hangingPunct="1"/>
            <a:r>
              <a:rPr lang="en-IN" altLang="en-US" sz="1800" b="1" dirty="0"/>
              <a:t>Software Development</a:t>
            </a:r>
            <a:endParaRPr lang="en-IN" altLang="en-US" sz="1800" b="1" dirty="0"/>
          </a:p>
          <a:p>
            <a:pPr eaLnBrk="1" hangingPunct="1"/>
            <a:r>
              <a:rPr lang="en-IN" altLang="en-US" sz="1800" dirty="0"/>
              <a:t>Developing software for wireless applications control using hand gestures involves several stepsand</a:t>
            </a:r>
            <a:endParaRPr lang="en-IN" altLang="en-US" sz="1800" dirty="0"/>
          </a:p>
          <a:p>
            <a:pPr eaLnBrk="1" hangingPunct="1"/>
            <a:r>
              <a:rPr lang="en-IN" altLang="en-US" sz="1800" dirty="0"/>
              <a:t> considerations.Here’s a general guide to get you started:</a:t>
            </a:r>
            <a:endParaRPr lang="en-IN" altLang="en-US" sz="1800" dirty="0"/>
          </a:p>
          <a:p>
            <a:pPr eaLnBrk="1" hangingPunct="1"/>
            <a:r>
              <a:rPr lang="en-IN" altLang="en-US" sz="1800" b="1" dirty="0"/>
              <a:t>Define Requirements</a:t>
            </a:r>
            <a:r>
              <a:rPr lang="en-IN" altLang="en-US" sz="1800" dirty="0"/>
              <a:t>: Understand the specific requirements of your application. What type of wireless </a:t>
            </a:r>
            <a:endParaRPr lang="en-IN" altLang="en-US" sz="1800" dirty="0"/>
          </a:p>
          <a:p>
            <a:pPr eaLnBrk="1" hangingPunct="1"/>
            <a:r>
              <a:rPr lang="en-IN" altLang="en-US" sz="1800" dirty="0"/>
              <a:t>communication will you use (Bluetooth, Wi-Fi, etc).</a:t>
            </a:r>
            <a:endParaRPr lang="en-IN" altLang="en-US" sz="1800" dirty="0"/>
          </a:p>
          <a:p>
            <a:pPr eaLnBrk="1" hangingPunct="1"/>
            <a:r>
              <a:rPr lang="en-IN" altLang="en-US" sz="1800" b="1" dirty="0"/>
              <a:t>Choose a Development Platform</a:t>
            </a:r>
            <a:r>
              <a:rPr lang="en-IN" altLang="en-US" sz="1800" dirty="0"/>
              <a:t>: Select a platform or framework suitable for your project. Depending on </a:t>
            </a:r>
            <a:endParaRPr lang="en-IN" altLang="en-US" sz="1800" dirty="0"/>
          </a:p>
          <a:p>
            <a:pPr eaLnBrk="1" hangingPunct="1"/>
            <a:r>
              <a:rPr lang="en-IN" altLang="en-US" sz="1800" dirty="0"/>
              <a:t>your expertise and requirements, options could include: Mobile platforms (iOS, Android) Web-based </a:t>
            </a:r>
            <a:endParaRPr lang="en-IN" altLang="en-US" sz="1800" dirty="0"/>
          </a:p>
          <a:p>
            <a:pPr eaLnBrk="1" hangingPunct="1"/>
            <a:r>
              <a:rPr lang="en-IN" altLang="en-US" sz="1800" dirty="0"/>
              <a:t>frameworks (JavaScript libraries like TensorFlow.js or OpenCV.js) Desktop applications (Python with libraries </a:t>
            </a:r>
            <a:endParaRPr lang="en-IN" altLang="en-US" sz="1800" dirty="0"/>
          </a:p>
          <a:p>
            <a:pPr eaLnBrk="1" hangingPunct="1"/>
            <a:r>
              <a:rPr lang="en-IN" altLang="en-US" sz="1800" dirty="0"/>
              <a:t>like OpenCV) Wireless Communication</a:t>
            </a:r>
            <a:endParaRPr lang="en-IN" altLang="en-US" sz="1800" dirty="0"/>
          </a:p>
          <a:p>
            <a:pPr eaLnBrk="1" hangingPunct="1"/>
            <a:r>
              <a:rPr lang="en-IN" altLang="en-US" sz="1800" b="1" dirty="0"/>
              <a:t>Setup</a:t>
            </a:r>
            <a:r>
              <a:rPr lang="en-IN" altLang="en-US" sz="1800" dirty="0"/>
              <a:t>: Implement the wireless communication protocol between your gesture control device </a:t>
            </a:r>
            <a:endParaRPr lang="en-IN" altLang="en-US" sz="1800" dirty="0"/>
          </a:p>
          <a:p>
            <a:pPr eaLnBrk="1" hangingPunct="1"/>
            <a:r>
              <a:rPr lang="en-IN" altLang="en-US" sz="1800" dirty="0"/>
              <a:t>(e.g.,smartphone, wearable device) and the controlled device (e.g., computer, IoT device). Ensure that the </a:t>
            </a:r>
            <a:endParaRPr lang="en-IN" altLang="en-US" sz="1800" dirty="0"/>
          </a:p>
          <a:p>
            <a:pPr eaLnBrk="1" hangingPunct="1"/>
            <a:r>
              <a:rPr lang="en-IN" altLang="en-US" sz="1800" dirty="0"/>
              <a:t>communication is reliable and secure.</a:t>
            </a:r>
            <a:endParaRPr lang="en-IN" altLang="en-US" sz="1800" dirty="0"/>
          </a:p>
          <a:p>
            <a:pPr eaLnBrk="1" hangingPunct="1"/>
            <a:endParaRPr lang="en-IN" altLang="en-US" sz="1800" dirty="0"/>
          </a:p>
        </p:txBody>
      </p:sp>
      <p:sp>
        <p:nvSpPr>
          <p:cNvPr id="16388" name="Date Placeholder 3"/>
          <p:cNvSpPr txBox="1">
            <a:spLocks noGrp="1"/>
          </p:cNvSpPr>
          <p:nvPr>
            <p:ph type="dt" sz="half" idx="2"/>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fld id="{BE8839AC-677A-4A41-9C6E-FE8395E75BE9}" type="datetime1">
              <a:rPr kumimoji="0" lang="en-IN" altLang="en-US" sz="1200" b="0" i="0" u="none" strike="noStrike" kern="1200" cap="none" spc="0" normalizeH="0" baseline="0" noProof="0" smtClean="0">
                <a:ln>
                  <a:noFill/>
                </a:ln>
                <a:solidFill>
                  <a:schemeClr val="tx1"/>
                </a:solidFill>
                <a:effectLst/>
                <a:uLnTx/>
                <a:uFillTx/>
                <a:latin typeface="Calibri" panose="020F0502020204030204" pitchFamily="34" charset="0"/>
                <a:ea typeface="+mn-ea"/>
                <a:cs typeface="+mn-cs"/>
              </a:rPr>
            </a:fld>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6389" name="Footer Placeholder 4"/>
          <p:cNvSpPr txBox="1">
            <a:spLocks noGrp="1"/>
          </p:cNvSpPr>
          <p:nvPr>
            <p:ph type="ftr" sz="quarter" idx="3"/>
          </p:nvPr>
        </p:nvSpPr>
        <p:spPr bwMode="auto">
          <a:noFill/>
        </p:spPr>
        <p:txBody>
          <a:bodyPr wrap="square" lIns="91440" tIns="45720" rIns="91440" bIns="45720" numCol="1" rtlCol="0" anchor="ctr" anchorCtr="0" compatLnSpc="1"/>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en-US"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t>Project Presentation 2023</a:t>
            </a:r>
            <a:endParaRPr kumimoji="0" lang="en-IN" altLang="en-US"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18437" name="Slide Number Placeholder 5"/>
          <p:cNvSpPr>
            <a:spLocks noGrp="1"/>
          </p:cNvSpPr>
          <p:nvPr>
            <p:ph type="sldNum" sz="quarter" idx="4"/>
          </p:nvPr>
        </p:nvSpPr>
        <p:spPr>
          <a:noFill/>
          <a:ln>
            <a:noFill/>
          </a:ln>
        </p:spPr>
        <p:txBody>
          <a:bodyPr wrap="square" lIns="91440" tIns="45720" rIns="91440" bIns="45720" anchor="ctr" anchorCtr="0"/>
          <a:lst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stStyle>
          <a:p>
            <a:pPr lvl="0" algn="r">
              <a:buFontTx/>
            </a:pPr>
            <a:fld id="{9A0DB2DC-4C9A-4742-B13C-FB6460FD3503}" type="slidenum">
              <a:rPr lang="en-IN" altLang="en-US" sz="1200" dirty="0">
                <a:solidFill>
                  <a:srgbClr val="898989"/>
                </a:solidFill>
                <a:latin typeface="Calibri" panose="020F0502020204030204" pitchFamily="34" charset="0"/>
              </a:rPr>
            </a:fld>
            <a:endParaRPr lang="en-IN" altLang="en-US" sz="1200" dirty="0">
              <a:solidFill>
                <a:srgbClr val="898989"/>
              </a:solidFill>
              <a:latin typeface="Calibri" panose="020F0502020204030204" pitchFamily="34" charset="0"/>
              <a:ea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dirty="0">
                <a:sym typeface="+mn-ea"/>
              </a:rPr>
              <a:t>Implementation Detail</a:t>
            </a:r>
            <a:endParaRPr lang="en-US"/>
          </a:p>
        </p:txBody>
      </p:sp>
      <p:sp>
        <p:nvSpPr>
          <p:cNvPr id="3" name="Content Placeholder 2"/>
          <p:cNvSpPr>
            <a:spLocks noGrp="1"/>
          </p:cNvSpPr>
          <p:nvPr>
            <p:ph idx="1"/>
          </p:nvPr>
        </p:nvSpPr>
        <p:spPr/>
        <p:txBody>
          <a:bodyPr/>
          <a:p>
            <a:pPr marL="0" indent="0">
              <a:buNone/>
            </a:pPr>
            <a:r>
              <a:rPr lang="en-US" sz="2000" b="1"/>
              <a:t>System Integration</a:t>
            </a:r>
            <a:r>
              <a:rPr lang="en-IN" altLang="en-US" sz="2000" b="1"/>
              <a:t>:</a:t>
            </a:r>
            <a:endParaRPr lang="en-US" sz="2000" b="1"/>
          </a:p>
          <a:p>
            <a:pPr marL="0" indent="0">
              <a:buNone/>
            </a:pPr>
            <a:r>
              <a:rPr lang="en-US" sz="1800"/>
              <a:t>System integration in wireless applications control using hand gestures involves connecting and</a:t>
            </a:r>
            <a:r>
              <a:rPr lang="en-IN" altLang="en-US" sz="1800"/>
              <a:t> </a:t>
            </a:r>
            <a:r>
              <a:rPr lang="en-US" sz="1800"/>
              <a:t>coordinating </a:t>
            </a:r>
            <a:endParaRPr lang="en-US" sz="1800"/>
          </a:p>
          <a:p>
            <a:pPr marL="0" indent="0">
              <a:buNone/>
            </a:pPr>
            <a:r>
              <a:rPr lang="en-US" sz="1800"/>
              <a:t>different components of the system to ensure seamless communication and interaction.</a:t>
            </a:r>
            <a:r>
              <a:rPr lang="en-IN" altLang="en-US" sz="1800"/>
              <a:t> </a:t>
            </a:r>
            <a:r>
              <a:rPr lang="en-US" sz="1800"/>
              <a:t>Here’s a breakdown of </a:t>
            </a:r>
            <a:endParaRPr lang="en-US" sz="1800"/>
          </a:p>
          <a:p>
            <a:pPr marL="0" indent="0">
              <a:buNone/>
            </a:pPr>
            <a:r>
              <a:rPr lang="en-US" sz="1800"/>
              <a:t>the key aspects of system integration for this type of applications</a:t>
            </a:r>
            <a:r>
              <a:rPr lang="en-IN" altLang="en-US" sz="1800"/>
              <a:t>.</a:t>
            </a:r>
            <a:endParaRPr lang="en-IN" altLang="en-US" sz="1800"/>
          </a:p>
          <a:p>
            <a:pPr marL="0" indent="0">
              <a:buNone/>
            </a:pPr>
            <a:endParaRPr lang="en-IN" altLang="en-US" sz="1800"/>
          </a:p>
          <a:p>
            <a:pPr marL="0" indent="0">
              <a:buNone/>
            </a:pPr>
            <a:r>
              <a:rPr lang="en-IN" altLang="en-US" sz="2000" b="1"/>
              <a:t>Testing:</a:t>
            </a:r>
            <a:endParaRPr lang="en-IN" altLang="en-US" sz="2000" b="1"/>
          </a:p>
          <a:p>
            <a:pPr marL="0" indent="0">
              <a:buNone/>
            </a:pPr>
            <a:r>
              <a:rPr lang="en-IN" altLang="en-US" sz="1800"/>
              <a:t>Testing in wireless applications control using hand gestures is crucial to ensure the reliability, accuracy, and </a:t>
            </a:r>
            <a:endParaRPr lang="en-IN" altLang="en-US" sz="1800"/>
          </a:p>
          <a:p>
            <a:pPr marL="0" indent="0">
              <a:buNone/>
            </a:pPr>
            <a:r>
              <a:rPr lang="en-IN" altLang="en-US" sz="1800"/>
              <a:t>usability of the system.Test individual components of the system, such as gesture detection algorithms, </a:t>
            </a:r>
            <a:endParaRPr lang="en-IN" altLang="en-US" sz="1800"/>
          </a:p>
          <a:p>
            <a:pPr marL="0" indent="0">
              <a:buNone/>
            </a:pPr>
            <a:r>
              <a:rPr lang="en-IN" altLang="en-US" sz="1800"/>
              <a:t>communication protocols, and command translation modules.Test the integration of different system </a:t>
            </a:r>
            <a:endParaRPr lang="en-IN" altLang="en-US" sz="1800"/>
          </a:p>
          <a:p>
            <a:pPr marL="0" indent="0">
              <a:buNone/>
            </a:pPr>
            <a:r>
              <a:rPr lang="en-IN" altLang="en-US" sz="1800"/>
              <a:t>components to ensure they work together as expected.</a:t>
            </a:r>
            <a:endParaRPr lang="en-IN" altLang="en-US" sz="1800"/>
          </a:p>
        </p:txBody>
      </p:sp>
      <p:sp>
        <p:nvSpPr>
          <p:cNvPr id="4" name="Date Placeholder 3"/>
          <p:cNvSpPr>
            <a:spLocks noGrp="1"/>
          </p:cNvSpPr>
          <p:nvPr>
            <p:ph type="dt" sz="half" idx="2"/>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fld id="{930F8AEC-8B4A-4A35-95D7-6476CE51EB77}" type="datetime1">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11205</Words>
  <Application>WPS Presentation</Application>
  <PresentationFormat>Widescreen</PresentationFormat>
  <Paragraphs>353</Paragraphs>
  <Slides>22</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Arial</vt:lpstr>
      <vt:lpstr>SimSun</vt:lpstr>
      <vt:lpstr>Wingdings</vt:lpstr>
      <vt:lpstr>Calibri Light</vt:lpstr>
      <vt:lpstr>Calibri</vt:lpstr>
      <vt:lpstr>Microsoft YaHei</vt:lpstr>
      <vt:lpstr>Arial Unicode MS</vt:lpstr>
      <vt:lpstr>等线 Light</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Parul Institute of Engineering &amp; Technology</dc:creator>
  <cp:lastModifiedBy>Manmadha Nagubandi</cp:lastModifiedBy>
  <cp:revision>15</cp:revision>
  <dcterms:created xsi:type="dcterms:W3CDTF">2023-06-22T10:23:47Z</dcterms:created>
  <dcterms:modified xsi:type="dcterms:W3CDTF">2024-08-28T16:38:32Z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F7F9AE8B31B54934AD983F7D44485B97_12</vt:lpwstr>
  </property>
  <property fmtid="{D5CDD505-2E9C-101B-9397-08002B2CF9AE}" pid="3" name="KSOProductBuildVer">
    <vt:lpwstr>1033-12.2.0.13472</vt:lpwstr>
  </property>
</Properties>
</file>

<file path=docProps/thumbnail.jpeg>
</file>